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75" r:id="rId3"/>
    <p:sldId id="269" r:id="rId4"/>
    <p:sldId id="345" r:id="rId5"/>
    <p:sldId id="290" r:id="rId6"/>
    <p:sldId id="343" r:id="rId7"/>
    <p:sldId id="350" r:id="rId8"/>
    <p:sldId id="321" r:id="rId9"/>
    <p:sldId id="280" r:id="rId10"/>
    <p:sldId id="282" r:id="rId11"/>
    <p:sldId id="324" r:id="rId12"/>
    <p:sldId id="326" r:id="rId13"/>
    <p:sldId id="327" r:id="rId14"/>
    <p:sldId id="328" r:id="rId15"/>
    <p:sldId id="325" r:id="rId16"/>
    <p:sldId id="323" r:id="rId17"/>
    <p:sldId id="293" r:id="rId18"/>
    <p:sldId id="329" r:id="rId19"/>
    <p:sldId id="330" r:id="rId20"/>
    <p:sldId id="331" r:id="rId21"/>
    <p:sldId id="318" r:id="rId22"/>
    <p:sldId id="283" r:id="rId23"/>
    <p:sldId id="301" r:id="rId24"/>
    <p:sldId id="302" r:id="rId25"/>
    <p:sldId id="287" r:id="rId26"/>
    <p:sldId id="296" r:id="rId27"/>
    <p:sldId id="298" r:id="rId28"/>
    <p:sldId id="308" r:id="rId29"/>
    <p:sldId id="309" r:id="rId30"/>
    <p:sldId id="349" r:id="rId31"/>
    <p:sldId id="310" r:id="rId32"/>
    <p:sldId id="333" r:id="rId33"/>
    <p:sldId id="276" r:id="rId34"/>
    <p:sldId id="335" r:id="rId35"/>
    <p:sldId id="279" r:id="rId36"/>
    <p:sldId id="352" r:id="rId37"/>
    <p:sldId id="355" r:id="rId38"/>
    <p:sldId id="340" r:id="rId39"/>
    <p:sldId id="344" r:id="rId40"/>
    <p:sldId id="315" r:id="rId41"/>
    <p:sldId id="346" r:id="rId42"/>
    <p:sldId id="347" r:id="rId43"/>
    <p:sldId id="342" r:id="rId44"/>
    <p:sldId id="316" r:id="rId45"/>
    <p:sldId id="289" r:id="rId46"/>
    <p:sldId id="288" r:id="rId47"/>
    <p:sldId id="265" r:id="rId48"/>
    <p:sldId id="351" r:id="rId49"/>
    <p:sldId id="353" r:id="rId50"/>
    <p:sldId id="354" r:id="rId51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56" autoAdjust="0"/>
  </p:normalViewPr>
  <p:slideViewPr>
    <p:cSldViewPr>
      <p:cViewPr>
        <p:scale>
          <a:sx n="50" d="100"/>
          <a:sy n="50" d="100"/>
        </p:scale>
        <p:origin x="1956" y="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B1805B22-16F7-4768-969F-ECD5AFA48A4C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90678D2F-D633-46FB-9171-52712893F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80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A12DDCD2-104D-4C32-BBDA-AD5C006454D7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3638"/>
            <a:ext cx="4187825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A945BFC1-F44E-4AC0-B55A-699E4076D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5BFC1-F44E-4AC0-B55A-699E4076D9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7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5BFC1-F44E-4AC0-B55A-699E4076D9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3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5BFC1-F44E-4AC0-B55A-699E4076D9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16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5BFC1-F44E-4AC0-B55A-699E4076D9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02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5BFC1-F44E-4AC0-B55A-699E4076D9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18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D8FBD-295D-4887-8FA4-061C6BB554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3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D8FBD-295D-4887-8FA4-061C6BB554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9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D8FBD-295D-4887-8FA4-061C6BB554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7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D8FBD-295D-4887-8FA4-061C6BB554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3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78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8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9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438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0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8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5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5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E4C933F-EA28-49E6-BFFD-C11A8AB0C39A}" type="datetimeFigureOut">
              <a:rPr lang="en-US" smtClean="0"/>
              <a:t>5/18/2015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6A2941-7C49-47D7-829C-86EDF383FA0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14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jpeg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ee-ras.org/rehabilitation-roboti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dn.odroid.com/homebackup/XU3LiteMain.jpg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Kinect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22.jpeg"/><Relationship Id="rId4" Type="http://schemas.openxmlformats.org/officeDocument/2006/relationships/image" Target="../media/image18.png"/><Relationship Id="rId9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://en.wikipedia.org/wiki/Kinect" TargetMode="External"/><Relationship Id="rId7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://dn.odroid.com/homebackup/XU3LiteMain.jpg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cup.org/robocup-hom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fxQxVaDNGM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emf"/><Relationship Id="rId5" Type="http://schemas.openxmlformats.org/officeDocument/2006/relationships/package" Target="../embeddings/Microsoft_Visio_Drawing3.vsdx"/><Relationship Id="rId4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7plVfRA2jQ" TargetMode="External"/><Relationship Id="rId6" Type="http://schemas.openxmlformats.org/officeDocument/2006/relationships/hyperlink" Target="https://www.youtube.com/watch?v=S7plVfRA2jQ#t=48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llowgarage.com/pages/pr2/overview" TargetMode="External"/><Relationship Id="rId5" Type="http://schemas.openxmlformats.org/officeDocument/2006/relationships/hyperlink" Target="http://unboundedrobotics.com/ubr-1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llowgarage.com/pages/pr2/overview" TargetMode="External"/><Relationship Id="rId5" Type="http://schemas.openxmlformats.org/officeDocument/2006/relationships/hyperlink" Target="http://unboundedrobotics.com/ubr-1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Design of a Home </a:t>
            </a:r>
            <a:r>
              <a:rPr lang="en-US" sz="5400" dirty="0" smtClean="0"/>
              <a:t>Multi-Robot </a:t>
            </a:r>
            <a:r>
              <a:rPr lang="en-US" sz="5400" dirty="0"/>
              <a:t>System for the Elderly and Disabled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Patrick Benavidez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455621"/>
            <a:ext cx="1585625" cy="16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8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 smtClean="0"/>
              <a:t>System</a:t>
            </a:r>
            <a:r>
              <a:rPr lang="en-US" sz="2500" dirty="0" smtClean="0"/>
              <a:t> Extensibility &amp; Configurability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282441" cy="40233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following principles are proposed to extend the usefulness of the system:</a:t>
            </a:r>
          </a:p>
          <a:p>
            <a:pPr lvl="1"/>
            <a:endParaRPr lang="en-US" dirty="0" smtClean="0"/>
          </a:p>
          <a:p>
            <a:pPr lvl="1"/>
            <a:r>
              <a:rPr lang="en-US" b="1" i="1" dirty="0" smtClean="0"/>
              <a:t>Use of cloud computing technology</a:t>
            </a:r>
            <a:r>
              <a:rPr lang="en-US" dirty="0" smtClean="0"/>
              <a:t> to </a:t>
            </a:r>
            <a:r>
              <a:rPr lang="en-US" i="1" dirty="0" smtClean="0"/>
              <a:t>provide data processing support </a:t>
            </a:r>
            <a:r>
              <a:rPr lang="en-US" dirty="0" smtClean="0"/>
              <a:t>and to </a:t>
            </a:r>
            <a:r>
              <a:rPr lang="en-US" i="1" dirty="0" smtClean="0"/>
              <a:t>allow expansion of services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 a set of </a:t>
            </a:r>
            <a:r>
              <a:rPr lang="en-US" b="1" i="1" dirty="0" smtClean="0"/>
              <a:t>standards allowing cooperative robot control</a:t>
            </a:r>
            <a:r>
              <a:rPr lang="en-US" dirty="0" smtClean="0"/>
              <a:t> in system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Openness to </a:t>
            </a:r>
            <a:r>
              <a:rPr lang="en-US" b="1" i="1" dirty="0" smtClean="0"/>
              <a:t>allow application (app) driven control of robots</a:t>
            </a:r>
            <a:r>
              <a:rPr lang="en-US" dirty="0" smtClean="0"/>
              <a:t> in system</a:t>
            </a:r>
          </a:p>
          <a:p>
            <a:pPr marL="201168" lvl="1" indent="0">
              <a:buNone/>
            </a:pPr>
            <a:endParaRPr lang="en-US" dirty="0"/>
          </a:p>
          <a:p>
            <a:pPr lvl="1"/>
            <a:r>
              <a:rPr lang="en-US" b="1" i="1" dirty="0" smtClean="0"/>
              <a:t>Integration with existing equipment</a:t>
            </a:r>
            <a:r>
              <a:rPr lang="en-US" dirty="0" smtClean="0"/>
              <a:t> such as security systems and cameras, or “smart”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482010" y="286604"/>
            <a:ext cx="453878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262740"/>
              </p:ext>
            </p:extLst>
          </p:nvPr>
        </p:nvGraphicFramePr>
        <p:xfrm>
          <a:off x="4876800" y="1371600"/>
          <a:ext cx="4241683" cy="294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Visio" r:id="rId3" imgW="6981604" imgH="4848149" progId="Visio.Drawing.15">
                  <p:embed/>
                </p:oleObj>
              </mc:Choice>
              <mc:Fallback>
                <p:oleObj name="Visio" r:id="rId3" imgW="6981604" imgH="4848149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371600"/>
                        <a:ext cx="4241683" cy="2943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6" t="17309" r="7655"/>
          <a:stretch/>
        </p:blipFill>
        <p:spPr>
          <a:xfrm>
            <a:off x="5638800" y="4231473"/>
            <a:ext cx="2895600" cy="21458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10200" y="6377321"/>
            <a:ext cx="3467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Photographer: Deborah </a:t>
            </a:r>
            <a:r>
              <a:rPr lang="en-US" sz="1600" b="1" dirty="0"/>
              <a:t>Silliman </a:t>
            </a:r>
            <a:r>
              <a:rPr lang="en-US" sz="1600" b="1" dirty="0" smtClean="0"/>
              <a:t>Wolfe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42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/>
              <a:t>System</a:t>
            </a:r>
            <a:r>
              <a:rPr lang="en-US" sz="2500" dirty="0"/>
              <a:t> </a:t>
            </a:r>
            <a:r>
              <a:rPr lang="en-US" sz="2500" dirty="0" smtClean="0"/>
              <a:t>Extensibility &amp; Configurability </a:t>
            </a: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20515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How to manage all this in the home?</a:t>
            </a:r>
          </a:p>
          <a:p>
            <a:pPr lvl="1"/>
            <a:endParaRPr lang="en-US" sz="2400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Can 15"/>
          <p:cNvSpPr/>
          <p:nvPr/>
        </p:nvSpPr>
        <p:spPr>
          <a:xfrm rot="5400000">
            <a:off x="56012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 rot="5400000">
            <a:off x="53212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5610225" y="2870464"/>
            <a:ext cx="1905000" cy="786010"/>
          </a:xfrm>
          <a:prstGeom prst="cube">
            <a:avLst>
              <a:gd name="adj" fmla="val 39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5400000">
            <a:off x="73538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 rot="5400000">
            <a:off x="70738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ular Callout 17"/>
          <p:cNvSpPr/>
          <p:nvPr/>
        </p:nvSpPr>
        <p:spPr>
          <a:xfrm>
            <a:off x="4943474" y="1794563"/>
            <a:ext cx="1489327" cy="796237"/>
          </a:xfrm>
          <a:prstGeom prst="wedgeRectCallout">
            <a:avLst>
              <a:gd name="adj1" fmla="val 6797"/>
              <a:gd name="adj2" fmla="val 1173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/>
              <a:t>Integration with existing </a:t>
            </a:r>
            <a:r>
              <a:rPr lang="en-US" sz="1600" b="1" i="1" dirty="0" smtClean="0"/>
              <a:t>equipment</a:t>
            </a:r>
            <a:endParaRPr lang="en-US" sz="1600" dirty="0"/>
          </a:p>
        </p:txBody>
      </p:sp>
      <p:sp>
        <p:nvSpPr>
          <p:cNvPr id="25" name="Cloud 24"/>
          <p:cNvSpPr/>
          <p:nvPr/>
        </p:nvSpPr>
        <p:spPr>
          <a:xfrm>
            <a:off x="5975602" y="4985228"/>
            <a:ext cx="1892616" cy="1103089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Back End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6294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694912" y="3200400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912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56712" y="3200400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5850477" y="2046027"/>
            <a:ext cx="1476096" cy="147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/>
              <a:t>System</a:t>
            </a:r>
            <a:r>
              <a:rPr lang="en-US" sz="2500" dirty="0"/>
              <a:t> </a:t>
            </a:r>
            <a:r>
              <a:rPr lang="en-US" sz="2500" dirty="0" smtClean="0"/>
              <a:t>Extensibility &amp; Configurability </a:t>
            </a: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20515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How to manage all this in the home?</a:t>
            </a:r>
          </a:p>
          <a:p>
            <a:pPr lvl="1"/>
            <a:endParaRPr lang="en-US" sz="2400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Can 15"/>
          <p:cNvSpPr/>
          <p:nvPr/>
        </p:nvSpPr>
        <p:spPr>
          <a:xfrm rot="5400000">
            <a:off x="56012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 rot="5400000">
            <a:off x="53212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5610225" y="2870464"/>
            <a:ext cx="1905000" cy="786010"/>
          </a:xfrm>
          <a:prstGeom prst="cube">
            <a:avLst>
              <a:gd name="adj" fmla="val 39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5400000">
            <a:off x="73538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 rot="5400000">
            <a:off x="70738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ular Callout 21"/>
          <p:cNvSpPr/>
          <p:nvPr/>
        </p:nvSpPr>
        <p:spPr>
          <a:xfrm>
            <a:off x="7728202" y="2869748"/>
            <a:ext cx="1406273" cy="1036006"/>
          </a:xfrm>
          <a:prstGeom prst="wedgeRectCallout">
            <a:avLst>
              <a:gd name="adj1" fmla="val -102489"/>
              <a:gd name="adj2" fmla="val -61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standards </a:t>
            </a:r>
            <a:r>
              <a:rPr lang="en-US" sz="1600" b="1" i="1" dirty="0"/>
              <a:t>allowing cooperative robot </a:t>
            </a:r>
            <a:r>
              <a:rPr lang="en-US" sz="1600" b="1" i="1" dirty="0" smtClean="0"/>
              <a:t>control</a:t>
            </a:r>
            <a:endParaRPr lang="en-US" sz="1600" dirty="0"/>
          </a:p>
        </p:txBody>
      </p:sp>
      <p:sp>
        <p:nvSpPr>
          <p:cNvPr id="25" name="Cloud 24"/>
          <p:cNvSpPr/>
          <p:nvPr/>
        </p:nvSpPr>
        <p:spPr>
          <a:xfrm>
            <a:off x="5975602" y="4985228"/>
            <a:ext cx="1892616" cy="1103089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Back End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6294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47312" y="3334136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912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009112" y="3334136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5850477" y="2046027"/>
            <a:ext cx="1476096" cy="1476096"/>
          </a:xfrm>
          <a:prstGeom prst="rect">
            <a:avLst/>
          </a:prstGeom>
        </p:spPr>
      </p:pic>
      <p:sp>
        <p:nvSpPr>
          <p:cNvPr id="29" name="Rectangular Callout 28"/>
          <p:cNvSpPr/>
          <p:nvPr/>
        </p:nvSpPr>
        <p:spPr>
          <a:xfrm>
            <a:off x="4943474" y="1794563"/>
            <a:ext cx="1489327" cy="796237"/>
          </a:xfrm>
          <a:prstGeom prst="wedgeRectCallout">
            <a:avLst>
              <a:gd name="adj1" fmla="val 6797"/>
              <a:gd name="adj2" fmla="val 1173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/>
              <a:t>Integration with existing </a:t>
            </a:r>
            <a:r>
              <a:rPr lang="en-US" sz="1600" b="1" i="1" dirty="0" smtClean="0"/>
              <a:t>equipment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911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/>
              <a:t>System</a:t>
            </a:r>
            <a:r>
              <a:rPr lang="en-US" sz="2500" dirty="0"/>
              <a:t> </a:t>
            </a:r>
            <a:r>
              <a:rPr lang="en-US" sz="2500" dirty="0" smtClean="0"/>
              <a:t>Extensibility &amp; Configurability </a:t>
            </a: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20515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How to manage all this in the home?</a:t>
            </a:r>
          </a:p>
          <a:p>
            <a:pPr lvl="1"/>
            <a:endParaRPr lang="en-US" sz="2400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Can 15"/>
          <p:cNvSpPr/>
          <p:nvPr/>
        </p:nvSpPr>
        <p:spPr>
          <a:xfrm rot="5400000">
            <a:off x="56012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 rot="5400000">
            <a:off x="53212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5610225" y="2870464"/>
            <a:ext cx="1905000" cy="786010"/>
          </a:xfrm>
          <a:prstGeom prst="cube">
            <a:avLst>
              <a:gd name="adj" fmla="val 39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5400000">
            <a:off x="73538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 rot="5400000">
            <a:off x="70738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/>
          <p:cNvSpPr/>
          <p:nvPr/>
        </p:nvSpPr>
        <p:spPr>
          <a:xfrm>
            <a:off x="5124886" y="3905754"/>
            <a:ext cx="1789827" cy="742446"/>
          </a:xfrm>
          <a:prstGeom prst="wedgeRoundRectCallout">
            <a:avLst>
              <a:gd name="adj1" fmla="val 20415"/>
              <a:gd name="adj2" fmla="val -11837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allow </a:t>
            </a:r>
            <a:r>
              <a:rPr lang="en-US" sz="1600" b="1" i="1" dirty="0"/>
              <a:t>application (app) driven control of </a:t>
            </a:r>
            <a:r>
              <a:rPr lang="en-US" sz="1600" b="1" i="1" dirty="0" smtClean="0"/>
              <a:t>robots</a:t>
            </a:r>
            <a:endParaRPr lang="en-US" sz="1600" dirty="0"/>
          </a:p>
        </p:txBody>
      </p:sp>
      <p:sp>
        <p:nvSpPr>
          <p:cNvPr id="22" name="Rectangular Callout 21"/>
          <p:cNvSpPr/>
          <p:nvPr/>
        </p:nvSpPr>
        <p:spPr>
          <a:xfrm>
            <a:off x="7728202" y="2869748"/>
            <a:ext cx="1406273" cy="1036006"/>
          </a:xfrm>
          <a:prstGeom prst="wedgeRectCallout">
            <a:avLst>
              <a:gd name="adj1" fmla="val -102489"/>
              <a:gd name="adj2" fmla="val -61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standards </a:t>
            </a:r>
            <a:r>
              <a:rPr lang="en-US" sz="1600" b="1" i="1" dirty="0"/>
              <a:t>allowing cooperative robot </a:t>
            </a:r>
            <a:r>
              <a:rPr lang="en-US" sz="1600" b="1" i="1" dirty="0" smtClean="0"/>
              <a:t>control</a:t>
            </a:r>
            <a:endParaRPr lang="en-US" sz="1600" dirty="0"/>
          </a:p>
        </p:txBody>
      </p:sp>
      <p:sp>
        <p:nvSpPr>
          <p:cNvPr id="25" name="Cloud 24"/>
          <p:cNvSpPr/>
          <p:nvPr/>
        </p:nvSpPr>
        <p:spPr>
          <a:xfrm>
            <a:off x="5975602" y="4985228"/>
            <a:ext cx="1892616" cy="1103089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Back End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6294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705600" y="3410336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912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67400" y="3410336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5850477" y="2046027"/>
            <a:ext cx="1476096" cy="1476096"/>
          </a:xfrm>
          <a:prstGeom prst="rect">
            <a:avLst/>
          </a:prstGeom>
        </p:spPr>
      </p:pic>
      <p:sp>
        <p:nvSpPr>
          <p:cNvPr id="29" name="Rectangular Callout 28"/>
          <p:cNvSpPr/>
          <p:nvPr/>
        </p:nvSpPr>
        <p:spPr>
          <a:xfrm>
            <a:off x="4943474" y="1794563"/>
            <a:ext cx="1489327" cy="796237"/>
          </a:xfrm>
          <a:prstGeom prst="wedgeRectCallout">
            <a:avLst>
              <a:gd name="adj1" fmla="val 6797"/>
              <a:gd name="adj2" fmla="val 1173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/>
              <a:t>Integration with existing </a:t>
            </a:r>
            <a:r>
              <a:rPr lang="en-US" sz="1600" b="1" i="1" dirty="0" smtClean="0"/>
              <a:t>equipment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76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/>
              <a:t>System</a:t>
            </a:r>
            <a:r>
              <a:rPr lang="en-US" sz="2500" dirty="0"/>
              <a:t> </a:t>
            </a:r>
            <a:r>
              <a:rPr lang="en-US" sz="2500" dirty="0" smtClean="0"/>
              <a:t>Extensibility &amp; Configurability </a:t>
            </a: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20515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How to manage all this in the home?</a:t>
            </a:r>
          </a:p>
          <a:p>
            <a:pPr lvl="1"/>
            <a:endParaRPr lang="en-US" sz="2400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Can 15"/>
          <p:cNvSpPr/>
          <p:nvPr/>
        </p:nvSpPr>
        <p:spPr>
          <a:xfrm rot="5400000">
            <a:off x="56012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 rot="5400000">
            <a:off x="53212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5610225" y="2870464"/>
            <a:ext cx="1905000" cy="786010"/>
          </a:xfrm>
          <a:prstGeom prst="cube">
            <a:avLst>
              <a:gd name="adj" fmla="val 39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5400000">
            <a:off x="73538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 rot="5400000">
            <a:off x="70738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Callout 19"/>
          <p:cNvSpPr/>
          <p:nvPr/>
        </p:nvSpPr>
        <p:spPr>
          <a:xfrm>
            <a:off x="7025092" y="4085103"/>
            <a:ext cx="1950885" cy="791200"/>
          </a:xfrm>
          <a:prstGeom prst="cloudCallout">
            <a:avLst>
              <a:gd name="adj1" fmla="val -69169"/>
              <a:gd name="adj2" fmla="val -1277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use of cloud </a:t>
            </a:r>
            <a:r>
              <a:rPr lang="en-US" sz="1600" b="1" i="1" dirty="0"/>
              <a:t>computing </a:t>
            </a:r>
            <a:r>
              <a:rPr lang="en-US" sz="1600" b="1" i="1" dirty="0" smtClean="0"/>
              <a:t>technology</a:t>
            </a:r>
            <a:endParaRPr lang="en-US" sz="1600" i="1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5124886" y="3905754"/>
            <a:ext cx="1789827" cy="742446"/>
          </a:xfrm>
          <a:prstGeom prst="wedgeRoundRectCallout">
            <a:avLst>
              <a:gd name="adj1" fmla="val 20415"/>
              <a:gd name="adj2" fmla="val -11837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allow </a:t>
            </a:r>
            <a:r>
              <a:rPr lang="en-US" sz="1600" b="1" i="1" dirty="0"/>
              <a:t>application (app) driven control of </a:t>
            </a:r>
            <a:r>
              <a:rPr lang="en-US" sz="1600" b="1" i="1" dirty="0" smtClean="0"/>
              <a:t>robots</a:t>
            </a:r>
            <a:endParaRPr lang="en-US" sz="1600" dirty="0"/>
          </a:p>
        </p:txBody>
      </p:sp>
      <p:sp>
        <p:nvSpPr>
          <p:cNvPr id="22" name="Rectangular Callout 21"/>
          <p:cNvSpPr/>
          <p:nvPr/>
        </p:nvSpPr>
        <p:spPr>
          <a:xfrm>
            <a:off x="7728202" y="2869748"/>
            <a:ext cx="1406273" cy="1036006"/>
          </a:xfrm>
          <a:prstGeom prst="wedgeRectCallout">
            <a:avLst>
              <a:gd name="adj1" fmla="val -102489"/>
              <a:gd name="adj2" fmla="val -61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standards </a:t>
            </a:r>
            <a:r>
              <a:rPr lang="en-US" sz="1600" b="1" i="1" dirty="0"/>
              <a:t>allowing cooperative robot </a:t>
            </a:r>
            <a:r>
              <a:rPr lang="en-US" sz="1600" b="1" i="1" dirty="0" smtClean="0"/>
              <a:t>control</a:t>
            </a:r>
            <a:endParaRPr lang="en-US" sz="1600" dirty="0"/>
          </a:p>
        </p:txBody>
      </p:sp>
      <p:sp>
        <p:nvSpPr>
          <p:cNvPr id="25" name="Cloud 24"/>
          <p:cNvSpPr/>
          <p:nvPr/>
        </p:nvSpPr>
        <p:spPr>
          <a:xfrm>
            <a:off x="5975602" y="4985228"/>
            <a:ext cx="1892616" cy="1103089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Back End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6294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47312" y="3410336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912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009112" y="3410336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5850477" y="2046027"/>
            <a:ext cx="1476096" cy="1476096"/>
          </a:xfrm>
          <a:prstGeom prst="rect">
            <a:avLst/>
          </a:prstGeom>
        </p:spPr>
      </p:pic>
      <p:sp>
        <p:nvSpPr>
          <p:cNvPr id="29" name="Rectangular Callout 28"/>
          <p:cNvSpPr/>
          <p:nvPr/>
        </p:nvSpPr>
        <p:spPr>
          <a:xfrm>
            <a:off x="4943474" y="1794563"/>
            <a:ext cx="1489327" cy="796237"/>
          </a:xfrm>
          <a:prstGeom prst="wedgeRectCallout">
            <a:avLst>
              <a:gd name="adj1" fmla="val 6797"/>
              <a:gd name="adj2" fmla="val 1173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/>
              <a:t>Integration with existing </a:t>
            </a:r>
            <a:r>
              <a:rPr lang="en-US" sz="1600" b="1" i="1" dirty="0" smtClean="0"/>
              <a:t>equipment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58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/>
              <a:t>System</a:t>
            </a:r>
            <a:r>
              <a:rPr lang="en-US" sz="2500" dirty="0"/>
              <a:t> </a:t>
            </a:r>
            <a:r>
              <a:rPr lang="en-US" sz="2500" dirty="0" smtClean="0"/>
              <a:t>Extensibility &amp; Configurability </a:t>
            </a: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20515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How to manage all this in the home?</a:t>
            </a:r>
          </a:p>
          <a:p>
            <a:pPr lvl="1"/>
            <a:endParaRPr lang="en-US" sz="2400" dirty="0" smtClean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Can 15"/>
          <p:cNvSpPr/>
          <p:nvPr/>
        </p:nvSpPr>
        <p:spPr>
          <a:xfrm rot="5400000">
            <a:off x="56012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 rot="5400000">
            <a:off x="53212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5610225" y="2870464"/>
            <a:ext cx="1905000" cy="786010"/>
          </a:xfrm>
          <a:prstGeom prst="cube">
            <a:avLst>
              <a:gd name="adj" fmla="val 39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5400000">
            <a:off x="73538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 rot="5400000">
            <a:off x="70738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Callout 19"/>
          <p:cNvSpPr/>
          <p:nvPr/>
        </p:nvSpPr>
        <p:spPr>
          <a:xfrm>
            <a:off x="7025092" y="4085103"/>
            <a:ext cx="1950885" cy="791200"/>
          </a:xfrm>
          <a:prstGeom prst="cloudCallout">
            <a:avLst>
              <a:gd name="adj1" fmla="val -69169"/>
              <a:gd name="adj2" fmla="val -1277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use of cloud </a:t>
            </a:r>
            <a:r>
              <a:rPr lang="en-US" sz="1600" b="1" i="1" dirty="0"/>
              <a:t>computing </a:t>
            </a:r>
            <a:r>
              <a:rPr lang="en-US" sz="1600" b="1" i="1" dirty="0" smtClean="0"/>
              <a:t>technology</a:t>
            </a:r>
            <a:endParaRPr lang="en-US" sz="1600" i="1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5124886" y="3905754"/>
            <a:ext cx="1789827" cy="742446"/>
          </a:xfrm>
          <a:prstGeom prst="wedgeRoundRectCallout">
            <a:avLst>
              <a:gd name="adj1" fmla="val 20415"/>
              <a:gd name="adj2" fmla="val -11837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allow </a:t>
            </a:r>
            <a:r>
              <a:rPr lang="en-US" sz="1600" b="1" i="1" dirty="0"/>
              <a:t>application (app) driven control of </a:t>
            </a:r>
            <a:r>
              <a:rPr lang="en-US" sz="1600" b="1" i="1" dirty="0" smtClean="0"/>
              <a:t>robots</a:t>
            </a:r>
            <a:endParaRPr lang="en-US" sz="1600" dirty="0"/>
          </a:p>
        </p:txBody>
      </p:sp>
      <p:sp>
        <p:nvSpPr>
          <p:cNvPr id="22" name="Rectangular Callout 21"/>
          <p:cNvSpPr/>
          <p:nvPr/>
        </p:nvSpPr>
        <p:spPr>
          <a:xfrm>
            <a:off x="7728202" y="2869748"/>
            <a:ext cx="1406273" cy="1036006"/>
          </a:xfrm>
          <a:prstGeom prst="wedgeRectCallout">
            <a:avLst>
              <a:gd name="adj1" fmla="val -102489"/>
              <a:gd name="adj2" fmla="val -61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standards </a:t>
            </a:r>
            <a:r>
              <a:rPr lang="en-US" sz="1600" b="1" i="1" dirty="0"/>
              <a:t>allowing cooperative robot </a:t>
            </a:r>
            <a:r>
              <a:rPr lang="en-US" sz="1600" b="1" i="1" dirty="0" smtClean="0"/>
              <a:t>control</a:t>
            </a:r>
            <a:endParaRPr lang="en-US" sz="1600" dirty="0"/>
          </a:p>
        </p:txBody>
      </p:sp>
      <p:sp>
        <p:nvSpPr>
          <p:cNvPr id="23" name="Oval Callout 22"/>
          <p:cNvSpPr/>
          <p:nvPr/>
        </p:nvSpPr>
        <p:spPr>
          <a:xfrm>
            <a:off x="6745413" y="1602754"/>
            <a:ext cx="2318576" cy="1068494"/>
          </a:xfrm>
          <a:prstGeom prst="wedgeEllipse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latin typeface="Andy" panose="03080602030302030203" pitchFamily="66" charset="0"/>
              </a:rPr>
              <a:t>What happens when another robot is here? Will it help me?</a:t>
            </a:r>
            <a:endParaRPr lang="en-US" i="1" dirty="0">
              <a:latin typeface="Andy" panose="03080602030302030203" pitchFamily="66" charset="0"/>
            </a:endParaRPr>
          </a:p>
        </p:txBody>
      </p:sp>
      <p:sp>
        <p:nvSpPr>
          <p:cNvPr id="25" name="Cloud 24"/>
          <p:cNvSpPr/>
          <p:nvPr/>
        </p:nvSpPr>
        <p:spPr>
          <a:xfrm>
            <a:off x="5975602" y="4985228"/>
            <a:ext cx="1892616" cy="1103089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Back End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6294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611515" y="3305229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912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009112" y="3334136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5850477" y="2046027"/>
            <a:ext cx="1476096" cy="147609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4943474" y="1794563"/>
            <a:ext cx="1489327" cy="796237"/>
          </a:xfrm>
          <a:prstGeom prst="wedgeRectCallout">
            <a:avLst>
              <a:gd name="adj1" fmla="val 6797"/>
              <a:gd name="adj2" fmla="val 1173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/>
              <a:t>Integration with existing </a:t>
            </a:r>
            <a:r>
              <a:rPr lang="en-US" sz="1600" b="1" i="1" dirty="0" smtClean="0"/>
              <a:t>equipment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02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/>
              <a:t>System</a:t>
            </a:r>
            <a:r>
              <a:rPr lang="en-US" sz="2500" dirty="0"/>
              <a:t> </a:t>
            </a:r>
            <a:r>
              <a:rPr lang="en-US" sz="2500" dirty="0" smtClean="0"/>
              <a:t>Extensibility &amp; Configurability </a:t>
            </a: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20515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How to manage all this in the home?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Use </a:t>
            </a:r>
            <a:r>
              <a:rPr lang="en-US" sz="2400" dirty="0"/>
              <a:t>of </a:t>
            </a:r>
            <a:r>
              <a:rPr lang="en-US" sz="2400" b="1" i="1" dirty="0"/>
              <a:t>open-source Robot Operating System (ROS) </a:t>
            </a:r>
            <a:r>
              <a:rPr lang="en-US" sz="2400" b="1" i="1" dirty="0" smtClean="0"/>
              <a:t>middleware</a:t>
            </a:r>
          </a:p>
          <a:p>
            <a:pPr lvl="2"/>
            <a:r>
              <a:rPr lang="en-US" sz="2000" dirty="0" smtClean="0"/>
              <a:t>Provides </a:t>
            </a:r>
            <a:r>
              <a:rPr lang="en-US" sz="2000" dirty="0"/>
              <a:t>a common API for process-to-process and machine-to-machine </a:t>
            </a:r>
            <a:r>
              <a:rPr lang="en-US" sz="2000" dirty="0" smtClean="0"/>
              <a:t>communication</a:t>
            </a:r>
          </a:p>
          <a:p>
            <a:pPr lvl="2"/>
            <a:r>
              <a:rPr lang="en-US" sz="2000" dirty="0" smtClean="0"/>
              <a:t>Provides instructions and some API to access system via non-ROS applications such as “apps” on a mobile device </a:t>
            </a:r>
          </a:p>
          <a:p>
            <a:pPr lvl="2"/>
            <a:r>
              <a:rPr lang="en-US" sz="2000" dirty="0" smtClean="0"/>
              <a:t>Drivers can be made for existing or legacy equipment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Can 15"/>
          <p:cNvSpPr/>
          <p:nvPr/>
        </p:nvSpPr>
        <p:spPr>
          <a:xfrm rot="5400000">
            <a:off x="56012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 rot="5400000">
            <a:off x="53212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5610225" y="2870464"/>
            <a:ext cx="1905000" cy="786010"/>
          </a:xfrm>
          <a:prstGeom prst="cube">
            <a:avLst>
              <a:gd name="adj" fmla="val 39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5400000">
            <a:off x="7353842" y="303715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 rot="5400000">
            <a:off x="7073862" y="3320031"/>
            <a:ext cx="495300" cy="253420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Callout 19"/>
          <p:cNvSpPr/>
          <p:nvPr/>
        </p:nvSpPr>
        <p:spPr>
          <a:xfrm>
            <a:off x="7025092" y="4085103"/>
            <a:ext cx="1950885" cy="791200"/>
          </a:xfrm>
          <a:prstGeom prst="cloudCallout">
            <a:avLst>
              <a:gd name="adj1" fmla="val -69169"/>
              <a:gd name="adj2" fmla="val -1277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use of cloud </a:t>
            </a:r>
            <a:r>
              <a:rPr lang="en-US" sz="1600" b="1" i="1" dirty="0"/>
              <a:t>computing </a:t>
            </a:r>
            <a:r>
              <a:rPr lang="en-US" sz="1600" b="1" i="1" dirty="0" smtClean="0"/>
              <a:t>technology</a:t>
            </a:r>
            <a:endParaRPr lang="en-US" sz="1600" i="1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5124886" y="3905754"/>
            <a:ext cx="1789827" cy="742446"/>
          </a:xfrm>
          <a:prstGeom prst="wedgeRoundRectCallout">
            <a:avLst>
              <a:gd name="adj1" fmla="val 20415"/>
              <a:gd name="adj2" fmla="val -11837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allow </a:t>
            </a:r>
            <a:r>
              <a:rPr lang="en-US" sz="1600" b="1" i="1" dirty="0"/>
              <a:t>application (app) driven control of </a:t>
            </a:r>
            <a:r>
              <a:rPr lang="en-US" sz="1600" b="1" i="1" dirty="0" smtClean="0"/>
              <a:t>robots</a:t>
            </a:r>
            <a:endParaRPr lang="en-US" sz="1600" dirty="0"/>
          </a:p>
        </p:txBody>
      </p:sp>
      <p:sp>
        <p:nvSpPr>
          <p:cNvPr id="22" name="Rectangular Callout 21"/>
          <p:cNvSpPr/>
          <p:nvPr/>
        </p:nvSpPr>
        <p:spPr>
          <a:xfrm>
            <a:off x="7728202" y="2869748"/>
            <a:ext cx="1406273" cy="1036006"/>
          </a:xfrm>
          <a:prstGeom prst="wedgeRectCallout">
            <a:avLst>
              <a:gd name="adj1" fmla="val -102489"/>
              <a:gd name="adj2" fmla="val -615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standards </a:t>
            </a:r>
            <a:r>
              <a:rPr lang="en-US" sz="1600" b="1" i="1" dirty="0"/>
              <a:t>allowing cooperative robot </a:t>
            </a:r>
            <a:r>
              <a:rPr lang="en-US" sz="1600" b="1" i="1" dirty="0" smtClean="0"/>
              <a:t>control</a:t>
            </a:r>
            <a:endParaRPr lang="en-US" sz="1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5850477" y="2046027"/>
            <a:ext cx="1476096" cy="1476096"/>
          </a:xfrm>
          <a:prstGeom prst="rect">
            <a:avLst/>
          </a:prstGeom>
        </p:spPr>
      </p:pic>
      <p:sp>
        <p:nvSpPr>
          <p:cNvPr id="25" name="Cloud 24"/>
          <p:cNvSpPr/>
          <p:nvPr/>
        </p:nvSpPr>
        <p:spPr>
          <a:xfrm>
            <a:off x="5975602" y="4985228"/>
            <a:ext cx="1892616" cy="1103089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Back 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6294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11515" y="3305229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91200" y="3200400"/>
            <a:ext cx="457200" cy="4724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773315" y="3305229"/>
            <a:ext cx="239288" cy="247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ular Callout 30"/>
          <p:cNvSpPr/>
          <p:nvPr/>
        </p:nvSpPr>
        <p:spPr>
          <a:xfrm>
            <a:off x="4943474" y="1794563"/>
            <a:ext cx="1489327" cy="796237"/>
          </a:xfrm>
          <a:prstGeom prst="wedgeRectCallout">
            <a:avLst>
              <a:gd name="adj1" fmla="val 6797"/>
              <a:gd name="adj2" fmla="val 1173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/>
              <a:t>Integration with existing </a:t>
            </a:r>
            <a:r>
              <a:rPr lang="en-US" sz="1600" b="1" i="1" dirty="0" smtClean="0"/>
              <a:t>equipment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133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/>
              <a:t>System</a:t>
            </a:r>
            <a:r>
              <a:rPr lang="en-US" sz="2500" dirty="0"/>
              <a:t> </a:t>
            </a:r>
            <a:r>
              <a:rPr lang="en-US" sz="2500" dirty="0" smtClean="0"/>
              <a:t>Extensibility &amp; Configurability </a:t>
            </a: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20515" cy="402336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manage all this in the home? </a:t>
            </a:r>
            <a:endParaRPr lang="en-US" dirty="0"/>
          </a:p>
          <a:p>
            <a:pPr lvl="1"/>
            <a:r>
              <a:rPr lang="en-US" sz="2000" dirty="0"/>
              <a:t>Offload a portion of the work to the </a:t>
            </a:r>
            <a:r>
              <a:rPr lang="en-US" sz="2000" b="1" u="sng" dirty="0"/>
              <a:t>Internet Connected Home Portal</a:t>
            </a:r>
            <a:r>
              <a:rPr lang="en-US" sz="2000" dirty="0"/>
              <a:t> (ICHP) and to the </a:t>
            </a:r>
            <a:r>
              <a:rPr lang="en-US" sz="2000" b="1" u="sng" dirty="0"/>
              <a:t>cloud</a:t>
            </a:r>
          </a:p>
          <a:p>
            <a:pPr lvl="2"/>
            <a:r>
              <a:rPr lang="en-US" sz="1700" dirty="0"/>
              <a:t>Device can be similar in form to a </a:t>
            </a:r>
            <a:r>
              <a:rPr lang="en-US" sz="1700" i="1" dirty="0"/>
              <a:t>wireless router </a:t>
            </a:r>
            <a:r>
              <a:rPr lang="en-US" sz="1700" dirty="0"/>
              <a:t>or </a:t>
            </a:r>
            <a:r>
              <a:rPr lang="en-US" sz="1700" i="1" dirty="0"/>
              <a:t>cable internet modem</a:t>
            </a:r>
          </a:p>
          <a:p>
            <a:pPr lvl="2"/>
            <a:r>
              <a:rPr lang="en-US" sz="1700" dirty="0"/>
              <a:t>Maintains high bandwidth connections to robots</a:t>
            </a:r>
          </a:p>
          <a:p>
            <a:pPr lvl="2"/>
            <a:r>
              <a:rPr lang="en-US" sz="1700" dirty="0"/>
              <a:t>Provides intermediary link between N robots and cloud computing</a:t>
            </a:r>
          </a:p>
          <a:p>
            <a:pPr lvl="2"/>
            <a:r>
              <a:rPr lang="en-US" sz="1700" dirty="0"/>
              <a:t>Integrates with existing “smart” components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7195186" y="2918714"/>
            <a:ext cx="1415798" cy="510286"/>
            <a:chOff x="5442202" y="2870464"/>
            <a:chExt cx="2286000" cy="823927"/>
          </a:xfrm>
        </p:grpSpPr>
        <p:sp>
          <p:nvSpPr>
            <p:cNvPr id="77" name="Can 76"/>
            <p:cNvSpPr/>
            <p:nvPr/>
          </p:nvSpPr>
          <p:spPr>
            <a:xfrm rot="5400000">
              <a:off x="56012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an 77"/>
            <p:cNvSpPr/>
            <p:nvPr/>
          </p:nvSpPr>
          <p:spPr>
            <a:xfrm rot="5400000">
              <a:off x="53212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/>
            <p:cNvSpPr/>
            <p:nvPr/>
          </p:nvSpPr>
          <p:spPr>
            <a:xfrm>
              <a:off x="5610225" y="2870464"/>
              <a:ext cx="1905000" cy="786010"/>
            </a:xfrm>
            <a:prstGeom prst="cube">
              <a:avLst>
                <a:gd name="adj" fmla="val 395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 rot="5400000">
              <a:off x="73538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 rot="5400000">
              <a:off x="70738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7928357" y="3132675"/>
            <a:ext cx="286767" cy="296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951785" y="3248739"/>
            <a:ext cx="150087" cy="1550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02618" y="3132675"/>
            <a:ext cx="286767" cy="296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426046" y="3248739"/>
            <a:ext cx="150087" cy="1550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an 118"/>
          <p:cNvSpPr/>
          <p:nvPr/>
        </p:nvSpPr>
        <p:spPr>
          <a:xfrm>
            <a:off x="6384494" y="5029200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/>
          <p:cNvSpPr/>
          <p:nvPr/>
        </p:nvSpPr>
        <p:spPr>
          <a:xfrm>
            <a:off x="6079694" y="5105400"/>
            <a:ext cx="489202" cy="1066800"/>
          </a:xfrm>
          <a:prstGeom prst="cube">
            <a:avLst>
              <a:gd name="adj" fmla="val 600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Can 120"/>
          <p:cNvSpPr/>
          <p:nvPr/>
        </p:nvSpPr>
        <p:spPr>
          <a:xfrm>
            <a:off x="6079694" y="5334000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ICHP</a:t>
            </a:r>
            <a:endParaRPr lang="en-US" sz="1100" dirty="0"/>
          </a:p>
          <a:p>
            <a:pPr algn="ctr"/>
            <a:endParaRPr lang="en-US" sz="1100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7407329" y="2381668"/>
            <a:ext cx="964751" cy="964751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17603061">
            <a:off x="6006544" y="3884814"/>
            <a:ext cx="1074323" cy="1181756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8746620">
            <a:off x="6916217" y="3408524"/>
            <a:ext cx="904739" cy="9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/>
          <p:cNvSpPr/>
          <p:nvPr/>
        </p:nvSpPr>
        <p:spPr>
          <a:xfrm rot="5400000">
            <a:off x="4678451" y="4170444"/>
            <a:ext cx="179685" cy="2743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/>
              <a:t>System</a:t>
            </a:r>
            <a:r>
              <a:rPr lang="en-US" sz="2500" dirty="0"/>
              <a:t> </a:t>
            </a:r>
            <a:r>
              <a:rPr lang="en-US" sz="2500" dirty="0" smtClean="0"/>
              <a:t>Extensibility &amp; Configurability </a:t>
            </a: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20515" cy="402336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manage all this in the home? </a:t>
            </a:r>
            <a:endParaRPr lang="en-US" dirty="0"/>
          </a:p>
          <a:p>
            <a:pPr lvl="1"/>
            <a:r>
              <a:rPr lang="en-US" sz="2000" dirty="0"/>
              <a:t>Offload a portion of the work to the </a:t>
            </a:r>
            <a:r>
              <a:rPr lang="en-US" sz="2000" b="1" u="sng" dirty="0"/>
              <a:t>Internet Connected Home Portal</a:t>
            </a:r>
            <a:r>
              <a:rPr lang="en-US" sz="2000" dirty="0"/>
              <a:t> (ICHP) and to the </a:t>
            </a:r>
            <a:r>
              <a:rPr lang="en-US" sz="2000" b="1" u="sng" dirty="0"/>
              <a:t>cloud</a:t>
            </a:r>
          </a:p>
          <a:p>
            <a:pPr lvl="2"/>
            <a:r>
              <a:rPr lang="en-US" sz="1700" dirty="0"/>
              <a:t>Device can be similar in form to a </a:t>
            </a:r>
            <a:r>
              <a:rPr lang="en-US" sz="1700" i="1" dirty="0"/>
              <a:t>wireless router </a:t>
            </a:r>
            <a:r>
              <a:rPr lang="en-US" sz="1700" dirty="0"/>
              <a:t>or </a:t>
            </a:r>
            <a:r>
              <a:rPr lang="en-US" sz="1700" i="1" dirty="0"/>
              <a:t>cable internet modem</a:t>
            </a:r>
          </a:p>
          <a:p>
            <a:pPr lvl="2"/>
            <a:r>
              <a:rPr lang="en-US" sz="1700" dirty="0"/>
              <a:t>Maintains high bandwidth connections to robots</a:t>
            </a:r>
          </a:p>
          <a:p>
            <a:pPr lvl="2"/>
            <a:r>
              <a:rPr lang="en-US" sz="1700" dirty="0"/>
              <a:t>Provides intermediary link between N robots and cloud computing</a:t>
            </a:r>
          </a:p>
          <a:p>
            <a:pPr lvl="2"/>
            <a:r>
              <a:rPr lang="en-US" sz="1700" dirty="0"/>
              <a:t>Integrates with existing “smart” components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7195186" y="2918714"/>
            <a:ext cx="1415798" cy="510286"/>
            <a:chOff x="5442202" y="2870464"/>
            <a:chExt cx="2286000" cy="823927"/>
          </a:xfrm>
        </p:grpSpPr>
        <p:sp>
          <p:nvSpPr>
            <p:cNvPr id="77" name="Can 76"/>
            <p:cNvSpPr/>
            <p:nvPr/>
          </p:nvSpPr>
          <p:spPr>
            <a:xfrm rot="5400000">
              <a:off x="56012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an 77"/>
            <p:cNvSpPr/>
            <p:nvPr/>
          </p:nvSpPr>
          <p:spPr>
            <a:xfrm rot="5400000">
              <a:off x="53212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/>
            <p:cNvSpPr/>
            <p:nvPr/>
          </p:nvSpPr>
          <p:spPr>
            <a:xfrm>
              <a:off x="5610225" y="2870464"/>
              <a:ext cx="1905000" cy="786010"/>
            </a:xfrm>
            <a:prstGeom prst="cube">
              <a:avLst>
                <a:gd name="adj" fmla="val 395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 rot="5400000">
              <a:off x="73538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 rot="5400000">
              <a:off x="70738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7928357" y="3132675"/>
            <a:ext cx="286767" cy="296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940827" y="3261826"/>
            <a:ext cx="150087" cy="1550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02618" y="3132675"/>
            <a:ext cx="286767" cy="296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415088" y="3261826"/>
            <a:ext cx="150087" cy="1550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an 118"/>
          <p:cNvSpPr/>
          <p:nvPr/>
        </p:nvSpPr>
        <p:spPr>
          <a:xfrm>
            <a:off x="6384494" y="5029200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/>
          <p:cNvSpPr/>
          <p:nvPr/>
        </p:nvSpPr>
        <p:spPr>
          <a:xfrm>
            <a:off x="6079694" y="5105400"/>
            <a:ext cx="489202" cy="1066800"/>
          </a:xfrm>
          <a:prstGeom prst="cube">
            <a:avLst>
              <a:gd name="adj" fmla="val 600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Can 120"/>
          <p:cNvSpPr/>
          <p:nvPr/>
        </p:nvSpPr>
        <p:spPr>
          <a:xfrm>
            <a:off x="6079694" y="5334000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ICHP</a:t>
            </a:r>
            <a:endParaRPr lang="en-US" sz="1100" dirty="0"/>
          </a:p>
          <a:p>
            <a:pPr algn="ctr"/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343400" y="5384617"/>
            <a:ext cx="222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Internet Link to Cloud</a:t>
            </a:r>
            <a:endParaRPr lang="en-US" sz="1400" dirty="0"/>
          </a:p>
        </p:txBody>
      </p:sp>
      <p:sp>
        <p:nvSpPr>
          <p:cNvPr id="23" name="Cloud Callout 22"/>
          <p:cNvSpPr/>
          <p:nvPr/>
        </p:nvSpPr>
        <p:spPr>
          <a:xfrm>
            <a:off x="7116915" y="4593564"/>
            <a:ext cx="1950885" cy="868522"/>
          </a:xfrm>
          <a:prstGeom prst="cloudCallout">
            <a:avLst>
              <a:gd name="adj1" fmla="val -82351"/>
              <a:gd name="adj2" fmla="val 661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use of cloud </a:t>
            </a:r>
            <a:r>
              <a:rPr lang="en-US" sz="1600" b="1" i="1" dirty="0"/>
              <a:t>computing </a:t>
            </a:r>
            <a:r>
              <a:rPr lang="en-US" sz="1600" b="1" i="1" dirty="0" smtClean="0"/>
              <a:t>technology</a:t>
            </a:r>
            <a:endParaRPr lang="en-US" sz="1600" i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7407329" y="2381668"/>
            <a:ext cx="964751" cy="96475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17603061">
            <a:off x="6006544" y="3884814"/>
            <a:ext cx="1074323" cy="11817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8746620">
            <a:off x="6916217" y="3408524"/>
            <a:ext cx="904739" cy="995214"/>
          </a:xfrm>
          <a:prstGeom prst="rect">
            <a:avLst/>
          </a:prstGeom>
        </p:spPr>
      </p:pic>
      <p:sp>
        <p:nvSpPr>
          <p:cNvPr id="29" name="Cloud 28"/>
          <p:cNvSpPr/>
          <p:nvPr/>
        </p:nvSpPr>
        <p:spPr>
          <a:xfrm>
            <a:off x="2450784" y="5297711"/>
            <a:ext cx="1892616" cy="1103089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Back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2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/>
          <p:cNvSpPr/>
          <p:nvPr/>
        </p:nvSpPr>
        <p:spPr>
          <a:xfrm rot="5400000">
            <a:off x="4678451" y="4170444"/>
            <a:ext cx="179685" cy="2743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/>
              <a:t>System</a:t>
            </a:r>
            <a:r>
              <a:rPr lang="en-US" sz="2500" dirty="0"/>
              <a:t> </a:t>
            </a:r>
            <a:r>
              <a:rPr lang="en-US" sz="2500" dirty="0" smtClean="0"/>
              <a:t>Extensibility &amp; Configurability </a:t>
            </a: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20515" cy="402336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manage all this in the home? </a:t>
            </a:r>
            <a:endParaRPr lang="en-US" dirty="0"/>
          </a:p>
          <a:p>
            <a:pPr lvl="1"/>
            <a:r>
              <a:rPr lang="en-US" sz="2000" dirty="0"/>
              <a:t>Offload a portion of the work to the </a:t>
            </a:r>
            <a:r>
              <a:rPr lang="en-US" sz="2000" b="1" u="sng" dirty="0"/>
              <a:t>Internet Connected Home Portal</a:t>
            </a:r>
            <a:r>
              <a:rPr lang="en-US" sz="2000" dirty="0"/>
              <a:t> (ICHP) and to the </a:t>
            </a:r>
            <a:r>
              <a:rPr lang="en-US" sz="2000" b="1" u="sng" dirty="0"/>
              <a:t>cloud</a:t>
            </a:r>
          </a:p>
          <a:p>
            <a:pPr lvl="2"/>
            <a:r>
              <a:rPr lang="en-US" sz="1700" dirty="0"/>
              <a:t>Device can be similar in form to a </a:t>
            </a:r>
            <a:r>
              <a:rPr lang="en-US" sz="1700" i="1" dirty="0"/>
              <a:t>wireless router </a:t>
            </a:r>
            <a:r>
              <a:rPr lang="en-US" sz="1700" dirty="0"/>
              <a:t>or </a:t>
            </a:r>
            <a:r>
              <a:rPr lang="en-US" sz="1700" i="1" dirty="0"/>
              <a:t>cable internet modem</a:t>
            </a:r>
          </a:p>
          <a:p>
            <a:pPr lvl="2"/>
            <a:r>
              <a:rPr lang="en-US" sz="1700" dirty="0"/>
              <a:t>Maintains high bandwidth connections to robots</a:t>
            </a:r>
          </a:p>
          <a:p>
            <a:pPr lvl="2"/>
            <a:r>
              <a:rPr lang="en-US" sz="1700" dirty="0"/>
              <a:t>Provides intermediary link between N robots and cloud computing</a:t>
            </a:r>
          </a:p>
          <a:p>
            <a:pPr lvl="2"/>
            <a:r>
              <a:rPr lang="en-US" sz="1700" dirty="0"/>
              <a:t>Integrates with existing “smart” components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7195186" y="2918714"/>
            <a:ext cx="1415798" cy="510286"/>
            <a:chOff x="5442202" y="2870464"/>
            <a:chExt cx="2286000" cy="823927"/>
          </a:xfrm>
        </p:grpSpPr>
        <p:sp>
          <p:nvSpPr>
            <p:cNvPr id="77" name="Can 76"/>
            <p:cNvSpPr/>
            <p:nvPr/>
          </p:nvSpPr>
          <p:spPr>
            <a:xfrm rot="5400000">
              <a:off x="56012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an 77"/>
            <p:cNvSpPr/>
            <p:nvPr/>
          </p:nvSpPr>
          <p:spPr>
            <a:xfrm rot="5400000">
              <a:off x="53212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/>
            <p:cNvSpPr/>
            <p:nvPr/>
          </p:nvSpPr>
          <p:spPr>
            <a:xfrm>
              <a:off x="5610225" y="2870464"/>
              <a:ext cx="1905000" cy="786010"/>
            </a:xfrm>
            <a:prstGeom prst="cube">
              <a:avLst>
                <a:gd name="adj" fmla="val 395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 rot="5400000">
              <a:off x="73538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 rot="5400000">
              <a:off x="70738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7928357" y="3132675"/>
            <a:ext cx="286767" cy="296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003313" y="3248739"/>
            <a:ext cx="150087" cy="1550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402618" y="3132675"/>
            <a:ext cx="286767" cy="296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477574" y="3248739"/>
            <a:ext cx="150087" cy="1550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an 118"/>
          <p:cNvSpPr/>
          <p:nvPr/>
        </p:nvSpPr>
        <p:spPr>
          <a:xfrm>
            <a:off x="6384494" y="5029200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/>
          <p:cNvSpPr/>
          <p:nvPr/>
        </p:nvSpPr>
        <p:spPr>
          <a:xfrm>
            <a:off x="6079694" y="5105400"/>
            <a:ext cx="489202" cy="1066800"/>
          </a:xfrm>
          <a:prstGeom prst="cube">
            <a:avLst>
              <a:gd name="adj" fmla="val 600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Can 120"/>
          <p:cNvSpPr/>
          <p:nvPr/>
        </p:nvSpPr>
        <p:spPr>
          <a:xfrm>
            <a:off x="6079694" y="5334000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ICHP</a:t>
            </a:r>
            <a:endParaRPr lang="en-US" sz="1100" dirty="0"/>
          </a:p>
          <a:p>
            <a:pPr algn="ctr"/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343400" y="5384617"/>
            <a:ext cx="222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Internet Link to Cloud</a:t>
            </a:r>
            <a:endParaRPr lang="en-US" sz="1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7407329" y="2381668"/>
            <a:ext cx="964751" cy="96475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17603061">
            <a:off x="6006544" y="3884814"/>
            <a:ext cx="1074323" cy="11817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8746620">
            <a:off x="6916217" y="3408524"/>
            <a:ext cx="904739" cy="995214"/>
          </a:xfrm>
          <a:prstGeom prst="rect">
            <a:avLst/>
          </a:prstGeom>
        </p:spPr>
      </p:pic>
      <p:sp>
        <p:nvSpPr>
          <p:cNvPr id="33" name="Cloud 32"/>
          <p:cNvSpPr/>
          <p:nvPr/>
        </p:nvSpPr>
        <p:spPr>
          <a:xfrm>
            <a:off x="2450784" y="5297711"/>
            <a:ext cx="1892616" cy="1103089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Back End</a:t>
            </a:r>
            <a:endParaRPr lang="en-US" dirty="0"/>
          </a:p>
        </p:txBody>
      </p:sp>
      <p:sp>
        <p:nvSpPr>
          <p:cNvPr id="34" name="Rectangular Callout 33"/>
          <p:cNvSpPr/>
          <p:nvPr/>
        </p:nvSpPr>
        <p:spPr>
          <a:xfrm>
            <a:off x="4389733" y="5770281"/>
            <a:ext cx="1489327" cy="686227"/>
          </a:xfrm>
          <a:prstGeom prst="wedgeRectCallout">
            <a:avLst>
              <a:gd name="adj1" fmla="val 63448"/>
              <a:gd name="adj2" fmla="val -566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/>
              <a:t>Integration with existing </a:t>
            </a:r>
            <a:r>
              <a:rPr lang="en-US" sz="1600" b="1" i="1" dirty="0" smtClean="0"/>
              <a:t>equipment</a:t>
            </a:r>
            <a:endParaRPr lang="en-US" sz="1600" dirty="0"/>
          </a:p>
        </p:txBody>
      </p:sp>
      <p:sp>
        <p:nvSpPr>
          <p:cNvPr id="35" name="Rounded Rectangular Callout 34"/>
          <p:cNvSpPr/>
          <p:nvPr/>
        </p:nvSpPr>
        <p:spPr>
          <a:xfrm>
            <a:off x="7148703" y="5692394"/>
            <a:ext cx="1789827" cy="764114"/>
          </a:xfrm>
          <a:prstGeom prst="wedgeRoundRectCallout">
            <a:avLst>
              <a:gd name="adj1" fmla="val -86160"/>
              <a:gd name="adj2" fmla="val -244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allow </a:t>
            </a:r>
            <a:r>
              <a:rPr lang="en-US" sz="1600" b="1" i="1" dirty="0"/>
              <a:t>application (app) driven control of </a:t>
            </a:r>
            <a:r>
              <a:rPr lang="en-US" sz="1600" b="1" i="1" dirty="0" smtClean="0"/>
              <a:t>robots</a:t>
            </a:r>
            <a:endParaRPr lang="en-US" sz="1600" dirty="0"/>
          </a:p>
        </p:txBody>
      </p:sp>
      <p:sp>
        <p:nvSpPr>
          <p:cNvPr id="36" name="Cloud Callout 35"/>
          <p:cNvSpPr/>
          <p:nvPr/>
        </p:nvSpPr>
        <p:spPr>
          <a:xfrm>
            <a:off x="7116915" y="4593564"/>
            <a:ext cx="1950885" cy="868522"/>
          </a:xfrm>
          <a:prstGeom prst="cloudCallout">
            <a:avLst>
              <a:gd name="adj1" fmla="val -82351"/>
              <a:gd name="adj2" fmla="val 661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use of cloud </a:t>
            </a:r>
            <a:r>
              <a:rPr lang="en-US" sz="1600" b="1" i="1" dirty="0"/>
              <a:t>computing </a:t>
            </a:r>
            <a:r>
              <a:rPr lang="en-US" sz="1600" b="1" i="1" dirty="0" smtClean="0"/>
              <a:t>technology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72199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Introduction</a:t>
            </a:r>
          </a:p>
          <a:p>
            <a:r>
              <a:rPr lang="en-US" sz="3200" dirty="0" smtClean="0"/>
              <a:t>Proposed Home Robotic System</a:t>
            </a:r>
            <a:endParaRPr lang="en-US" sz="3200" dirty="0"/>
          </a:p>
          <a:p>
            <a:r>
              <a:rPr lang="en-US" sz="3200" dirty="0" smtClean="0"/>
              <a:t>Software and Simulation </a:t>
            </a:r>
            <a:r>
              <a:rPr lang="en-US" sz="3200" dirty="0"/>
              <a:t>Environment</a:t>
            </a:r>
          </a:p>
          <a:p>
            <a:r>
              <a:rPr lang="en-US" sz="3200" dirty="0"/>
              <a:t>Hardware</a:t>
            </a:r>
          </a:p>
          <a:p>
            <a:r>
              <a:rPr lang="en-US" sz="3200" dirty="0"/>
              <a:t>Summary of Contributions and Completed </a:t>
            </a:r>
            <a:r>
              <a:rPr lang="en-US" sz="3200" dirty="0" smtClean="0"/>
              <a:t>Work</a:t>
            </a:r>
          </a:p>
          <a:p>
            <a:r>
              <a:rPr lang="en-US" sz="3200" dirty="0" smtClean="0"/>
              <a:t>Future Work</a:t>
            </a:r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02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n 21"/>
          <p:cNvSpPr/>
          <p:nvPr/>
        </p:nvSpPr>
        <p:spPr>
          <a:xfrm rot="5400000">
            <a:off x="4678451" y="4170444"/>
            <a:ext cx="179685" cy="2743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/>
              <a:t>System</a:t>
            </a:r>
            <a:r>
              <a:rPr lang="en-US" sz="2500" dirty="0"/>
              <a:t> </a:t>
            </a:r>
            <a:r>
              <a:rPr lang="en-US" sz="2500" dirty="0" smtClean="0"/>
              <a:t>Extensibility &amp; Configurability </a:t>
            </a: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20515" cy="402336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manage all this in the home? </a:t>
            </a:r>
            <a:endParaRPr lang="en-US" dirty="0"/>
          </a:p>
          <a:p>
            <a:pPr lvl="1"/>
            <a:r>
              <a:rPr lang="en-US" sz="2000" dirty="0"/>
              <a:t>Offload a portion of the work to the </a:t>
            </a:r>
            <a:r>
              <a:rPr lang="en-US" sz="2000" b="1" u="sng" dirty="0"/>
              <a:t>Internet Connected Home Portal</a:t>
            </a:r>
            <a:r>
              <a:rPr lang="en-US" sz="2000" dirty="0"/>
              <a:t> (ICHP) and to the </a:t>
            </a:r>
            <a:r>
              <a:rPr lang="en-US" sz="2000" b="1" u="sng" dirty="0"/>
              <a:t>cloud</a:t>
            </a:r>
          </a:p>
          <a:p>
            <a:pPr lvl="2"/>
            <a:r>
              <a:rPr lang="en-US" sz="1700" dirty="0"/>
              <a:t>Device can be similar in form to a </a:t>
            </a:r>
            <a:r>
              <a:rPr lang="en-US" sz="1700" i="1" dirty="0"/>
              <a:t>wireless router </a:t>
            </a:r>
            <a:r>
              <a:rPr lang="en-US" sz="1700" dirty="0"/>
              <a:t>or </a:t>
            </a:r>
            <a:r>
              <a:rPr lang="en-US" sz="1700" i="1" dirty="0"/>
              <a:t>cable internet modem</a:t>
            </a:r>
          </a:p>
          <a:p>
            <a:pPr lvl="2"/>
            <a:r>
              <a:rPr lang="en-US" sz="1700" dirty="0"/>
              <a:t>Maintains high bandwidth connections to robots</a:t>
            </a:r>
          </a:p>
          <a:p>
            <a:pPr lvl="2"/>
            <a:r>
              <a:rPr lang="en-US" sz="1700" dirty="0"/>
              <a:t>Provides intermediary link between N robots and cloud computing</a:t>
            </a:r>
          </a:p>
          <a:p>
            <a:pPr lvl="2"/>
            <a:r>
              <a:rPr lang="en-US" sz="1700" dirty="0"/>
              <a:t>Integrates with existing “smart” components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9" name="Can 118"/>
          <p:cNvSpPr/>
          <p:nvPr/>
        </p:nvSpPr>
        <p:spPr>
          <a:xfrm>
            <a:off x="6384494" y="5029200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/>
          <p:cNvSpPr/>
          <p:nvPr/>
        </p:nvSpPr>
        <p:spPr>
          <a:xfrm>
            <a:off x="6079694" y="5105400"/>
            <a:ext cx="489202" cy="1066800"/>
          </a:xfrm>
          <a:prstGeom prst="cube">
            <a:avLst>
              <a:gd name="adj" fmla="val 600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Can 120"/>
          <p:cNvSpPr/>
          <p:nvPr/>
        </p:nvSpPr>
        <p:spPr>
          <a:xfrm>
            <a:off x="6079694" y="5334000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ICHP</a:t>
            </a:r>
            <a:endParaRPr lang="en-US" sz="1100" dirty="0"/>
          </a:p>
          <a:p>
            <a:pPr algn="ctr"/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343400" y="5384617"/>
            <a:ext cx="222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Internet Link to Cloud</a:t>
            </a:r>
            <a:endParaRPr lang="en-US" sz="14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7148703" y="5692394"/>
            <a:ext cx="1789827" cy="764114"/>
          </a:xfrm>
          <a:prstGeom prst="wedgeRoundRectCallout">
            <a:avLst>
              <a:gd name="adj1" fmla="val -86160"/>
              <a:gd name="adj2" fmla="val -244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allow </a:t>
            </a:r>
            <a:r>
              <a:rPr lang="en-US" sz="1600" b="1" i="1" dirty="0"/>
              <a:t>application (app) driven control of </a:t>
            </a:r>
            <a:r>
              <a:rPr lang="en-US" sz="1600" b="1" i="1" dirty="0" smtClean="0"/>
              <a:t>robots</a:t>
            </a:r>
            <a:endParaRPr lang="en-US" sz="1600" dirty="0"/>
          </a:p>
        </p:txBody>
      </p:sp>
      <p:sp>
        <p:nvSpPr>
          <p:cNvPr id="25" name="Rectangular Callout 24"/>
          <p:cNvSpPr/>
          <p:nvPr/>
        </p:nvSpPr>
        <p:spPr>
          <a:xfrm>
            <a:off x="4389733" y="5770281"/>
            <a:ext cx="1489327" cy="686227"/>
          </a:xfrm>
          <a:prstGeom prst="wedgeRectCallout">
            <a:avLst>
              <a:gd name="adj1" fmla="val 63448"/>
              <a:gd name="adj2" fmla="val -566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/>
              <a:t>Integration with existing </a:t>
            </a:r>
            <a:r>
              <a:rPr lang="en-US" sz="1600" b="1" i="1" dirty="0" smtClean="0"/>
              <a:t>equipment</a:t>
            </a:r>
            <a:endParaRPr lang="en-US" sz="16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5442202" y="2949615"/>
            <a:ext cx="1415798" cy="510286"/>
            <a:chOff x="5442202" y="2870464"/>
            <a:chExt cx="2286000" cy="823927"/>
          </a:xfrm>
        </p:grpSpPr>
        <p:sp>
          <p:nvSpPr>
            <p:cNvPr id="27" name="Can 26"/>
            <p:cNvSpPr/>
            <p:nvPr/>
          </p:nvSpPr>
          <p:spPr>
            <a:xfrm rot="5400000">
              <a:off x="56012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an 27"/>
            <p:cNvSpPr/>
            <p:nvPr/>
          </p:nvSpPr>
          <p:spPr>
            <a:xfrm rot="5400000">
              <a:off x="53212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>
              <a:off x="5610225" y="2870464"/>
              <a:ext cx="1905000" cy="786010"/>
            </a:xfrm>
            <a:prstGeom prst="cube">
              <a:avLst>
                <a:gd name="adj" fmla="val 395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an 29"/>
            <p:cNvSpPr/>
            <p:nvPr/>
          </p:nvSpPr>
          <p:spPr>
            <a:xfrm rot="5400000">
              <a:off x="73538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n 30"/>
            <p:cNvSpPr/>
            <p:nvPr/>
          </p:nvSpPr>
          <p:spPr>
            <a:xfrm rot="5400000">
              <a:off x="70738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195186" y="2918714"/>
            <a:ext cx="1415798" cy="510286"/>
            <a:chOff x="5442202" y="2870464"/>
            <a:chExt cx="2286000" cy="823927"/>
          </a:xfrm>
        </p:grpSpPr>
        <p:sp>
          <p:nvSpPr>
            <p:cNvPr id="33" name="Can 32"/>
            <p:cNvSpPr/>
            <p:nvPr/>
          </p:nvSpPr>
          <p:spPr>
            <a:xfrm rot="5400000">
              <a:off x="56012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an 33"/>
            <p:cNvSpPr/>
            <p:nvPr/>
          </p:nvSpPr>
          <p:spPr>
            <a:xfrm rot="5400000">
              <a:off x="53212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>
              <a:off x="5610225" y="2870464"/>
              <a:ext cx="1905000" cy="786010"/>
            </a:xfrm>
            <a:prstGeom prst="cube">
              <a:avLst>
                <a:gd name="adj" fmla="val 395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an 35"/>
            <p:cNvSpPr/>
            <p:nvPr/>
          </p:nvSpPr>
          <p:spPr>
            <a:xfrm rot="5400000">
              <a:off x="73538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an 36"/>
            <p:cNvSpPr/>
            <p:nvPr/>
          </p:nvSpPr>
          <p:spPr>
            <a:xfrm rot="5400000">
              <a:off x="70738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391393" y="3132674"/>
            <a:ext cx="823730" cy="296327"/>
            <a:chOff x="5638800" y="3124197"/>
            <a:chExt cx="1313297" cy="472442"/>
          </a:xfrm>
        </p:grpSpPr>
        <p:sp>
          <p:nvSpPr>
            <p:cNvPr id="39" name="Oval 38"/>
            <p:cNvSpPr/>
            <p:nvPr/>
          </p:nvSpPr>
          <p:spPr>
            <a:xfrm>
              <a:off x="6494896" y="3124200"/>
              <a:ext cx="457201" cy="47243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477009" y="3229029"/>
              <a:ext cx="239288" cy="24726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656693" y="3124197"/>
              <a:ext cx="457201" cy="47243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638800" y="3229029"/>
              <a:ext cx="239288" cy="24726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38800" y="3124200"/>
            <a:ext cx="823724" cy="296325"/>
            <a:chOff x="5638800" y="3124200"/>
            <a:chExt cx="1313285" cy="472439"/>
          </a:xfrm>
        </p:grpSpPr>
        <p:sp>
          <p:nvSpPr>
            <p:cNvPr id="44" name="Oval 43"/>
            <p:cNvSpPr/>
            <p:nvPr/>
          </p:nvSpPr>
          <p:spPr>
            <a:xfrm>
              <a:off x="6494885" y="3124200"/>
              <a:ext cx="457200" cy="47243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477000" y="3229029"/>
              <a:ext cx="239288" cy="24726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656685" y="3124200"/>
              <a:ext cx="457200" cy="47243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638800" y="3229029"/>
              <a:ext cx="239288" cy="24726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7407329" y="2381668"/>
            <a:ext cx="964751" cy="96475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5671155" y="2400942"/>
            <a:ext cx="964751" cy="96475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17603061">
            <a:off x="6006544" y="3884814"/>
            <a:ext cx="1074323" cy="11817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6568848">
            <a:off x="5606629" y="3405772"/>
            <a:ext cx="904739" cy="99521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8746620">
            <a:off x="6916217" y="3408524"/>
            <a:ext cx="904739" cy="995214"/>
          </a:xfrm>
          <a:prstGeom prst="rect">
            <a:avLst/>
          </a:prstGeom>
        </p:spPr>
      </p:pic>
      <p:sp>
        <p:nvSpPr>
          <p:cNvPr id="53" name="Cloud 52"/>
          <p:cNvSpPr/>
          <p:nvPr/>
        </p:nvSpPr>
        <p:spPr>
          <a:xfrm>
            <a:off x="2450784" y="5297711"/>
            <a:ext cx="1892616" cy="1103089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Back End</a:t>
            </a:r>
            <a:endParaRPr lang="en-US" dirty="0"/>
          </a:p>
        </p:txBody>
      </p:sp>
      <p:sp>
        <p:nvSpPr>
          <p:cNvPr id="54" name="Cloud Callout 53"/>
          <p:cNvSpPr/>
          <p:nvPr/>
        </p:nvSpPr>
        <p:spPr>
          <a:xfrm>
            <a:off x="7116915" y="4593564"/>
            <a:ext cx="1950885" cy="868522"/>
          </a:xfrm>
          <a:prstGeom prst="cloudCallout">
            <a:avLst>
              <a:gd name="adj1" fmla="val -82351"/>
              <a:gd name="adj2" fmla="val 661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use of cloud </a:t>
            </a:r>
            <a:r>
              <a:rPr lang="en-US" sz="1600" b="1" i="1" dirty="0"/>
              <a:t>computing </a:t>
            </a:r>
            <a:r>
              <a:rPr lang="en-US" sz="1600" b="1" i="1" dirty="0" smtClean="0"/>
              <a:t>technology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4429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an 72"/>
          <p:cNvSpPr/>
          <p:nvPr/>
        </p:nvSpPr>
        <p:spPr>
          <a:xfrm rot="5400000">
            <a:off x="4678451" y="4170444"/>
            <a:ext cx="179685" cy="2743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17603061">
            <a:off x="6006544" y="3884814"/>
            <a:ext cx="1074323" cy="1181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500" dirty="0" err="1"/>
              <a:t>System</a:t>
            </a:r>
            <a:r>
              <a:rPr lang="en-US" sz="2500" dirty="0"/>
              <a:t> </a:t>
            </a:r>
            <a:r>
              <a:rPr lang="en-US" sz="2500" dirty="0" smtClean="0"/>
              <a:t>Extensibility &amp; Configurability </a:t>
            </a:r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(Cont.)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120515" cy="402336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manage all this in the home? </a:t>
            </a:r>
            <a:endParaRPr lang="en-US" dirty="0"/>
          </a:p>
          <a:p>
            <a:pPr lvl="1"/>
            <a:r>
              <a:rPr lang="en-US" sz="2000" dirty="0"/>
              <a:t>Offload a portion of the work to the </a:t>
            </a:r>
            <a:r>
              <a:rPr lang="en-US" sz="2000" b="1" u="sng" dirty="0"/>
              <a:t>Internet Connected Home Portal</a:t>
            </a:r>
            <a:r>
              <a:rPr lang="en-US" sz="2000" dirty="0"/>
              <a:t> (ICHP) and to the </a:t>
            </a:r>
            <a:r>
              <a:rPr lang="en-US" sz="2000" b="1" u="sng" dirty="0"/>
              <a:t>cloud</a:t>
            </a:r>
          </a:p>
          <a:p>
            <a:pPr lvl="2"/>
            <a:r>
              <a:rPr lang="en-US" sz="1700" dirty="0"/>
              <a:t>Device can be similar in form to a </a:t>
            </a:r>
            <a:r>
              <a:rPr lang="en-US" sz="1700" i="1" dirty="0"/>
              <a:t>wireless router </a:t>
            </a:r>
            <a:r>
              <a:rPr lang="en-US" sz="1700" dirty="0"/>
              <a:t>or </a:t>
            </a:r>
            <a:r>
              <a:rPr lang="en-US" sz="1700" i="1" dirty="0"/>
              <a:t>cable internet modem</a:t>
            </a:r>
          </a:p>
          <a:p>
            <a:pPr lvl="2"/>
            <a:r>
              <a:rPr lang="en-US" sz="1700" dirty="0"/>
              <a:t>Maintains high bandwidth connections to robots</a:t>
            </a:r>
          </a:p>
          <a:p>
            <a:pPr lvl="2"/>
            <a:r>
              <a:rPr lang="en-US" sz="1700" dirty="0"/>
              <a:t>Provides intermediary link between N robots and cloud computing</a:t>
            </a:r>
          </a:p>
          <a:p>
            <a:pPr lvl="2"/>
            <a:r>
              <a:rPr lang="en-US" sz="1700" dirty="0"/>
              <a:t>Integrates with existing “smart” components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4780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5442202" y="2949615"/>
            <a:ext cx="1415798" cy="510286"/>
            <a:chOff x="5442202" y="2870464"/>
            <a:chExt cx="2286000" cy="823927"/>
          </a:xfrm>
        </p:grpSpPr>
        <p:sp>
          <p:nvSpPr>
            <p:cNvPr id="16" name="Can 15"/>
            <p:cNvSpPr/>
            <p:nvPr/>
          </p:nvSpPr>
          <p:spPr>
            <a:xfrm rot="5400000">
              <a:off x="56012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an 16"/>
            <p:cNvSpPr/>
            <p:nvPr/>
          </p:nvSpPr>
          <p:spPr>
            <a:xfrm rot="5400000">
              <a:off x="53212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5610225" y="2870464"/>
              <a:ext cx="1905000" cy="786010"/>
            </a:xfrm>
            <a:prstGeom prst="cube">
              <a:avLst>
                <a:gd name="adj" fmla="val 395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5400000">
              <a:off x="73538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 rot="5400000">
              <a:off x="70738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Callout 22"/>
          <p:cNvSpPr/>
          <p:nvPr/>
        </p:nvSpPr>
        <p:spPr>
          <a:xfrm>
            <a:off x="6495209" y="1628018"/>
            <a:ext cx="1539623" cy="1068494"/>
          </a:xfrm>
          <a:prstGeom prst="wedgeEllipseCallout">
            <a:avLst>
              <a:gd name="adj1" fmla="val 11956"/>
              <a:gd name="adj2" fmla="val 65174"/>
            </a:avLst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latin typeface="Andy" panose="03080602030302030203" pitchFamily="66" charset="0"/>
              </a:rPr>
              <a:t>Seems fair, the workload is divided</a:t>
            </a:r>
            <a:endParaRPr lang="en-US" i="1" dirty="0">
              <a:latin typeface="Andy" panose="03080602030302030203" pitchFamily="66" charset="0"/>
            </a:endParaRPr>
          </a:p>
        </p:txBody>
      </p:sp>
      <p:sp>
        <p:nvSpPr>
          <p:cNvPr id="19" name="Can 18"/>
          <p:cNvSpPr/>
          <p:nvPr/>
        </p:nvSpPr>
        <p:spPr>
          <a:xfrm>
            <a:off x="6384494" y="5029200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6079694" y="5105400"/>
            <a:ext cx="489202" cy="1066800"/>
          </a:xfrm>
          <a:prstGeom prst="cube">
            <a:avLst>
              <a:gd name="adj" fmla="val 600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6079694" y="5334000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ICHP</a:t>
            </a:r>
            <a:endParaRPr lang="en-US" sz="1100" dirty="0"/>
          </a:p>
          <a:p>
            <a:pPr algn="ctr"/>
            <a:endParaRPr lang="en-US" sz="11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7195186" y="2918714"/>
            <a:ext cx="1415798" cy="510286"/>
            <a:chOff x="5442202" y="2870464"/>
            <a:chExt cx="2286000" cy="823927"/>
          </a:xfrm>
        </p:grpSpPr>
        <p:sp>
          <p:nvSpPr>
            <p:cNvPr id="65" name="Can 64"/>
            <p:cNvSpPr/>
            <p:nvPr/>
          </p:nvSpPr>
          <p:spPr>
            <a:xfrm rot="5400000">
              <a:off x="56012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an 65"/>
            <p:cNvSpPr/>
            <p:nvPr/>
          </p:nvSpPr>
          <p:spPr>
            <a:xfrm rot="5400000">
              <a:off x="53212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/>
            <p:cNvSpPr/>
            <p:nvPr/>
          </p:nvSpPr>
          <p:spPr>
            <a:xfrm>
              <a:off x="5610225" y="2870464"/>
              <a:ext cx="1905000" cy="786010"/>
            </a:xfrm>
            <a:prstGeom prst="cube">
              <a:avLst>
                <a:gd name="adj" fmla="val 395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an 67"/>
            <p:cNvSpPr/>
            <p:nvPr/>
          </p:nvSpPr>
          <p:spPr>
            <a:xfrm rot="5400000">
              <a:off x="7353842" y="303715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an 68"/>
            <p:cNvSpPr/>
            <p:nvPr/>
          </p:nvSpPr>
          <p:spPr>
            <a:xfrm rot="5400000">
              <a:off x="7073862" y="3320031"/>
              <a:ext cx="495300" cy="253420"/>
            </a:xfrm>
            <a:prstGeom prst="ca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7407329" y="2381668"/>
            <a:ext cx="964751" cy="96475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6568848">
            <a:off x="5606629" y="3405772"/>
            <a:ext cx="904739" cy="9952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40461" t="23996" r="12014" b="25642"/>
          <a:stretch/>
        </p:blipFill>
        <p:spPr>
          <a:xfrm rot="8746620">
            <a:off x="6916217" y="3408524"/>
            <a:ext cx="904739" cy="995214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7722221" y="3675935"/>
            <a:ext cx="1406273" cy="896065"/>
          </a:xfrm>
          <a:prstGeom prst="wedgeRectCallout">
            <a:avLst>
              <a:gd name="adj1" fmla="val -50336"/>
              <a:gd name="adj2" fmla="val -8191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standards </a:t>
            </a:r>
            <a:r>
              <a:rPr lang="en-US" sz="1600" b="1" i="1" dirty="0"/>
              <a:t>allowing cooperative robot </a:t>
            </a:r>
            <a:r>
              <a:rPr lang="en-US" sz="1600" b="1" i="1" dirty="0" smtClean="0"/>
              <a:t>control</a:t>
            </a:r>
            <a:endParaRPr lang="en-US" sz="1600" dirty="0"/>
          </a:p>
        </p:txBody>
      </p:sp>
      <p:sp>
        <p:nvSpPr>
          <p:cNvPr id="72" name="Rectangular Callout 71"/>
          <p:cNvSpPr/>
          <p:nvPr/>
        </p:nvSpPr>
        <p:spPr>
          <a:xfrm>
            <a:off x="4865178" y="1737362"/>
            <a:ext cx="1406273" cy="922724"/>
          </a:xfrm>
          <a:prstGeom prst="wedgeRectCallout">
            <a:avLst>
              <a:gd name="adj1" fmla="val 28233"/>
              <a:gd name="adj2" fmla="val 1034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standards </a:t>
            </a:r>
            <a:r>
              <a:rPr lang="en-US" sz="1600" b="1" i="1" dirty="0"/>
              <a:t>allowing cooperative robot </a:t>
            </a:r>
            <a:r>
              <a:rPr lang="en-US" sz="1600" b="1" i="1" dirty="0" smtClean="0"/>
              <a:t>control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1457">
            <a:off x="5671155" y="2400942"/>
            <a:ext cx="964751" cy="964751"/>
          </a:xfrm>
          <a:prstGeom prst="rect">
            <a:avLst/>
          </a:prstGeom>
        </p:spPr>
      </p:pic>
      <p:sp>
        <p:nvSpPr>
          <p:cNvPr id="74" name="Cloud 73"/>
          <p:cNvSpPr/>
          <p:nvPr/>
        </p:nvSpPr>
        <p:spPr>
          <a:xfrm>
            <a:off x="2450784" y="5297711"/>
            <a:ext cx="1892616" cy="1103089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Back End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343400" y="5384617"/>
            <a:ext cx="222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Internet Link to Cloud</a:t>
            </a:r>
            <a:endParaRPr lang="en-US" sz="14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7391400" y="3132675"/>
            <a:ext cx="823724" cy="296325"/>
            <a:chOff x="5638800" y="3124200"/>
            <a:chExt cx="1313285" cy="472439"/>
          </a:xfrm>
        </p:grpSpPr>
        <p:sp>
          <p:nvSpPr>
            <p:cNvPr id="42" name="Oval 41"/>
            <p:cNvSpPr/>
            <p:nvPr/>
          </p:nvSpPr>
          <p:spPr>
            <a:xfrm>
              <a:off x="6494885" y="3124200"/>
              <a:ext cx="457200" cy="47243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477000" y="3229029"/>
              <a:ext cx="239288" cy="24726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5656685" y="3124200"/>
              <a:ext cx="457200" cy="47243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38800" y="3229029"/>
              <a:ext cx="239288" cy="24726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Oval 47"/>
          <p:cNvSpPr/>
          <p:nvPr/>
        </p:nvSpPr>
        <p:spPr>
          <a:xfrm>
            <a:off x="6175757" y="3124200"/>
            <a:ext cx="286767" cy="296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326913" y="3189951"/>
            <a:ext cx="150087" cy="1550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50018" y="3124200"/>
            <a:ext cx="286767" cy="2963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801174" y="3189951"/>
            <a:ext cx="150087" cy="1550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ular Callout 51"/>
          <p:cNvSpPr/>
          <p:nvPr/>
        </p:nvSpPr>
        <p:spPr>
          <a:xfrm>
            <a:off x="4389733" y="5770281"/>
            <a:ext cx="1489327" cy="686227"/>
          </a:xfrm>
          <a:prstGeom prst="wedgeRectCallout">
            <a:avLst>
              <a:gd name="adj1" fmla="val 63448"/>
              <a:gd name="adj2" fmla="val -566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/>
              <a:t>Integration with existing </a:t>
            </a:r>
            <a:r>
              <a:rPr lang="en-US" sz="1600" b="1" i="1" dirty="0" smtClean="0"/>
              <a:t>equipment</a:t>
            </a:r>
            <a:endParaRPr lang="en-US" sz="1600" dirty="0"/>
          </a:p>
        </p:txBody>
      </p:sp>
      <p:sp>
        <p:nvSpPr>
          <p:cNvPr id="53" name="Rounded Rectangular Callout 52"/>
          <p:cNvSpPr/>
          <p:nvPr/>
        </p:nvSpPr>
        <p:spPr>
          <a:xfrm>
            <a:off x="7148703" y="5692394"/>
            <a:ext cx="1789827" cy="764114"/>
          </a:xfrm>
          <a:prstGeom prst="wedgeRoundRectCallout">
            <a:avLst>
              <a:gd name="adj1" fmla="val -86160"/>
              <a:gd name="adj2" fmla="val -244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allow </a:t>
            </a:r>
            <a:r>
              <a:rPr lang="en-US" sz="1600" b="1" i="1" dirty="0"/>
              <a:t>application (app) driven control of </a:t>
            </a:r>
            <a:r>
              <a:rPr lang="en-US" sz="1600" b="1" i="1" dirty="0" smtClean="0"/>
              <a:t>robots</a:t>
            </a:r>
            <a:endParaRPr lang="en-US" sz="1600" dirty="0"/>
          </a:p>
        </p:txBody>
      </p:sp>
      <p:sp>
        <p:nvSpPr>
          <p:cNvPr id="54" name="Cloud Callout 53"/>
          <p:cNvSpPr/>
          <p:nvPr/>
        </p:nvSpPr>
        <p:spPr>
          <a:xfrm>
            <a:off x="7116915" y="4593564"/>
            <a:ext cx="1950885" cy="868522"/>
          </a:xfrm>
          <a:prstGeom prst="cloudCallout">
            <a:avLst>
              <a:gd name="adj1" fmla="val -82351"/>
              <a:gd name="adj2" fmla="val 661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1600" b="1" i="1" dirty="0" smtClean="0"/>
              <a:t>use of cloud </a:t>
            </a:r>
            <a:r>
              <a:rPr lang="en-US" sz="1600" b="1" i="1" dirty="0"/>
              <a:t>computing </a:t>
            </a:r>
            <a:r>
              <a:rPr lang="en-US" sz="1600" b="1" i="1" dirty="0" smtClean="0"/>
              <a:t>technology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5458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8600"/>
            <a:ext cx="7543800" cy="1450757"/>
          </a:xfrm>
        </p:spPr>
        <p:txBody>
          <a:bodyPr>
            <a:normAutofit/>
          </a:bodyPr>
          <a:lstStyle/>
          <a:p>
            <a:r>
              <a:rPr lang="en-US" dirty="0"/>
              <a:t>Proposed </a:t>
            </a:r>
            <a:r>
              <a:rPr lang="en-US" dirty="0" smtClean="0"/>
              <a:t>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400" dirty="0" smtClean="0"/>
              <a:t>Set of Applications </a:t>
            </a:r>
            <a:r>
              <a:rPr lang="en-US" sz="2400" dirty="0"/>
              <a:t>to Suit General Needs of User </a:t>
            </a:r>
            <a:r>
              <a:rPr lang="en-US" sz="2400" dirty="0" smtClean="0"/>
              <a:t>Population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31266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A proof of concept set of applications are proposed to provide assistance in the following areas: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Vision </a:t>
            </a:r>
            <a:r>
              <a:rPr lang="en-US" sz="2800" dirty="0"/>
              <a:t>&amp; Social</a:t>
            </a:r>
          </a:p>
          <a:p>
            <a:pPr lvl="1"/>
            <a:r>
              <a:rPr lang="en-US" sz="2800" dirty="0" smtClean="0"/>
              <a:t>Mobility</a:t>
            </a:r>
            <a:endParaRPr lang="en-US" sz="2800" dirty="0"/>
          </a:p>
          <a:p>
            <a:pPr lvl="1"/>
            <a:r>
              <a:rPr lang="en-US" sz="2800" dirty="0" smtClean="0"/>
              <a:t>Physical</a:t>
            </a:r>
            <a:endParaRPr lang="en-US" sz="2800" dirty="0"/>
          </a:p>
          <a:p>
            <a:pPr lvl="1"/>
            <a:r>
              <a:rPr lang="en-US" sz="2800" dirty="0" smtClean="0"/>
              <a:t>Cleaning </a:t>
            </a:r>
            <a:r>
              <a:rPr lang="en-US" sz="2800" dirty="0"/>
              <a:t>and </a:t>
            </a:r>
            <a:r>
              <a:rPr lang="en-US" sz="2800" dirty="0" smtClean="0"/>
              <a:t>Safety</a:t>
            </a:r>
          </a:p>
          <a:p>
            <a:pPr lvl="1"/>
            <a:endParaRPr lang="en-US" sz="2800" dirty="0"/>
          </a:p>
          <a:p>
            <a:r>
              <a:rPr lang="en-US" sz="3000" dirty="0" smtClean="0"/>
              <a:t>We propose that these tasks be split between two type of robots:</a:t>
            </a:r>
          </a:p>
          <a:p>
            <a:pPr lvl="2"/>
            <a:r>
              <a:rPr lang="en-US" sz="2800" dirty="0" smtClean="0"/>
              <a:t>Movement and Vision Assistance Robot (MVAR)</a:t>
            </a:r>
          </a:p>
          <a:p>
            <a:pPr lvl="2"/>
            <a:r>
              <a:rPr lang="en-US" sz="2800" dirty="0" smtClean="0"/>
              <a:t>Floor Cleaning Robot(FCR)</a:t>
            </a:r>
            <a:endParaRPr lang="en-US" sz="2800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27064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1484" y="4363215"/>
            <a:ext cx="7661049" cy="2084195"/>
          </a:xfrm>
        </p:spPr>
        <p:txBody>
          <a:bodyPr numCol="2">
            <a:normAutofit fontScale="92500" lnSpcReduction="10000"/>
          </a:bodyPr>
          <a:lstStyle/>
          <a:p>
            <a:pPr algn="ctr">
              <a:buNone/>
            </a:pPr>
            <a:r>
              <a:rPr lang="en-US" sz="1800" u="sng" dirty="0" smtClean="0"/>
              <a:t>Components</a:t>
            </a:r>
            <a:endParaRPr lang="en-US" sz="1800" u="sng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dirty="0"/>
              <a:t>Manipulator arm </a:t>
            </a:r>
            <a:r>
              <a:rPr lang="en-US" dirty="0" smtClean="0"/>
              <a:t>(</a:t>
            </a:r>
            <a:r>
              <a:rPr lang="en-US" dirty="0"/>
              <a:t>1)</a:t>
            </a:r>
            <a:endParaRPr lang="en-US" dirty="0" smtClean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smtClean="0"/>
              <a:t>RGB-D input device (2)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smtClean="0"/>
              <a:t>Vacuum or other cleaning device (3)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 smtClean="0"/>
              <a:t>Object retrieval scoop and bay (4)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52600" y="2237750"/>
            <a:ext cx="6056245" cy="1912622"/>
            <a:chOff x="3873481" y="4057802"/>
            <a:chExt cx="8074993" cy="2550162"/>
          </a:xfrm>
        </p:grpSpPr>
        <p:sp>
          <p:nvSpPr>
            <p:cNvPr id="18" name="TextBox 17"/>
            <p:cNvSpPr txBox="1"/>
            <p:nvPr/>
          </p:nvSpPr>
          <p:spPr>
            <a:xfrm>
              <a:off x="11123991" y="5517087"/>
              <a:ext cx="82448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(4)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085566" y="5088568"/>
              <a:ext cx="82250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(3)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064746" y="4719514"/>
              <a:ext cx="66154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(2)</a:t>
              </a:r>
            </a:p>
          </p:txBody>
        </p:sp>
        <p:sp>
          <p:nvSpPr>
            <p:cNvPr id="38" name="Trapezoid 37"/>
            <p:cNvSpPr/>
            <p:nvPr/>
          </p:nvSpPr>
          <p:spPr>
            <a:xfrm>
              <a:off x="3873481" y="4617059"/>
              <a:ext cx="6850306" cy="1987142"/>
            </a:xfrm>
            <a:prstGeom prst="trapezoid">
              <a:avLst>
                <a:gd name="adj" fmla="val 736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Trapezoid 42"/>
            <p:cNvSpPr/>
            <p:nvPr/>
          </p:nvSpPr>
          <p:spPr>
            <a:xfrm>
              <a:off x="5856283" y="4620822"/>
              <a:ext cx="2625672" cy="1987142"/>
            </a:xfrm>
            <a:prstGeom prst="trapezoid">
              <a:avLst>
                <a:gd name="adj" fmla="val 622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rapezoid 6"/>
            <p:cNvSpPr/>
            <p:nvPr/>
          </p:nvSpPr>
          <p:spPr>
            <a:xfrm>
              <a:off x="8724837" y="5353209"/>
              <a:ext cx="1627796" cy="49738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rapezoid 5"/>
            <p:cNvSpPr/>
            <p:nvPr/>
          </p:nvSpPr>
          <p:spPr>
            <a:xfrm>
              <a:off x="8734259" y="5204371"/>
              <a:ext cx="1627796" cy="49738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" name="Group 9"/>
            <p:cNvGrpSpPr/>
            <p:nvPr/>
          </p:nvGrpSpPr>
          <p:grpSpPr>
            <a:xfrm rot="15852368">
              <a:off x="8779473" y="5191191"/>
              <a:ext cx="452166" cy="1526059"/>
              <a:chOff x="6209731" y="3930555"/>
              <a:chExt cx="545911" cy="1842448"/>
            </a:xfrm>
          </p:grpSpPr>
          <p:sp>
            <p:nvSpPr>
              <p:cNvPr id="8" name="Diagonal Stripe 7"/>
              <p:cNvSpPr/>
              <p:nvPr/>
            </p:nvSpPr>
            <p:spPr>
              <a:xfrm flipH="1">
                <a:off x="6455391" y="3930555"/>
                <a:ext cx="300251" cy="1162334"/>
              </a:xfrm>
              <a:prstGeom prst="diagStrip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Diagonal Stripe 8"/>
              <p:cNvSpPr/>
              <p:nvPr/>
            </p:nvSpPr>
            <p:spPr>
              <a:xfrm>
                <a:off x="6209731" y="3941599"/>
                <a:ext cx="387143" cy="1831404"/>
              </a:xfrm>
              <a:prstGeom prst="diagStrip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H="1">
              <a:off x="9706643" y="5853655"/>
              <a:ext cx="1368272" cy="367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rapezoid 13"/>
            <p:cNvSpPr/>
            <p:nvPr/>
          </p:nvSpPr>
          <p:spPr>
            <a:xfrm>
              <a:off x="9522077" y="5544682"/>
              <a:ext cx="846419" cy="302592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rapezoid 14"/>
            <p:cNvSpPr/>
            <p:nvPr/>
          </p:nvSpPr>
          <p:spPr>
            <a:xfrm>
              <a:off x="9557872" y="5478738"/>
              <a:ext cx="846419" cy="302592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10430479" y="5695978"/>
              <a:ext cx="570993" cy="623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8810873" y="5285012"/>
              <a:ext cx="580986" cy="2050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8801450" y="5185154"/>
              <a:ext cx="580986" cy="2050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9303306" y="5273948"/>
              <a:ext cx="348553" cy="267670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Isosceles Triangle 38"/>
            <p:cNvSpPr/>
            <p:nvPr/>
          </p:nvSpPr>
          <p:spPr>
            <a:xfrm rot="5167181">
              <a:off x="7534228" y="4862742"/>
              <a:ext cx="1325264" cy="1069204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Rectangle 39"/>
            <p:cNvSpPr/>
            <p:nvPr/>
          </p:nvSpPr>
          <p:spPr>
            <a:xfrm rot="21413500">
              <a:off x="6711134" y="4786114"/>
              <a:ext cx="947323" cy="13536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9448419" y="4057802"/>
              <a:ext cx="920078" cy="1409573"/>
              <a:chOff x="10515530" y="774482"/>
              <a:chExt cx="1382168" cy="258079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28" name="Trapezoid 27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" name="Trapezoid 3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" name="Parallelogram 4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2" name="Parallelogram 31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33" name="Parallelogram 32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Parallelogram 16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34" name="Parallelogram 33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Parallelogram 35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Parallelogram 40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Parallelogram 34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Parallelogram 41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cxnSp>
          <p:nvCxnSpPr>
            <p:cNvPr id="30" name="Straight Arrow Connector 29"/>
            <p:cNvCxnSpPr/>
            <p:nvPr/>
          </p:nvCxnSpPr>
          <p:spPr>
            <a:xfrm flipH="1">
              <a:off x="9369167" y="4981777"/>
              <a:ext cx="1710326" cy="210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9510275" y="5268211"/>
              <a:ext cx="1573714" cy="199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1054243" y="4352365"/>
              <a:ext cx="74765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(1)</a:t>
              </a: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>
              <a:off x="10459360" y="4582451"/>
              <a:ext cx="647841" cy="199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Title 2"/>
          <p:cNvSpPr txBox="1">
            <a:spLocks/>
          </p:cNvSpPr>
          <p:nvPr/>
        </p:nvSpPr>
        <p:spPr>
          <a:xfrm>
            <a:off x="838200" y="304800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Proposed </a:t>
            </a:r>
            <a:r>
              <a:rPr lang="en-US" dirty="0" smtClean="0"/>
              <a:t>Home Robot System </a:t>
            </a:r>
            <a:br>
              <a:rPr lang="en-US" dirty="0" smtClean="0"/>
            </a:br>
            <a:r>
              <a:rPr lang="en-US" sz="2800" dirty="0" smtClean="0"/>
              <a:t>Floor Cleaning Robot (FCR)</a:t>
            </a:r>
            <a:endParaRPr lang="en-US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4446742" y="6239954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FCR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947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248638" y="1044950"/>
            <a:ext cx="2514976" cy="936250"/>
            <a:chOff x="1528549" y="3512126"/>
            <a:chExt cx="6850306" cy="2550162"/>
          </a:xfrm>
        </p:grpSpPr>
        <p:sp>
          <p:nvSpPr>
            <p:cNvPr id="38" name="Trapezoid 37"/>
            <p:cNvSpPr/>
            <p:nvPr/>
          </p:nvSpPr>
          <p:spPr>
            <a:xfrm>
              <a:off x="1528549" y="4071383"/>
              <a:ext cx="6850306" cy="1987142"/>
            </a:xfrm>
            <a:prstGeom prst="trapezoid">
              <a:avLst>
                <a:gd name="adj" fmla="val 736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Trapezoid 42"/>
            <p:cNvSpPr/>
            <p:nvPr/>
          </p:nvSpPr>
          <p:spPr>
            <a:xfrm>
              <a:off x="3511351" y="4075146"/>
              <a:ext cx="2625672" cy="1987142"/>
            </a:xfrm>
            <a:prstGeom prst="trapezoid">
              <a:avLst>
                <a:gd name="adj" fmla="val 622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Trapezoid 6"/>
            <p:cNvSpPr/>
            <p:nvPr/>
          </p:nvSpPr>
          <p:spPr>
            <a:xfrm>
              <a:off x="6379905" y="4807533"/>
              <a:ext cx="1627796" cy="49738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rapezoid 5"/>
            <p:cNvSpPr/>
            <p:nvPr/>
          </p:nvSpPr>
          <p:spPr>
            <a:xfrm>
              <a:off x="6389327" y="4658695"/>
              <a:ext cx="1627796" cy="49738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" name="Group 9"/>
            <p:cNvGrpSpPr/>
            <p:nvPr/>
          </p:nvGrpSpPr>
          <p:grpSpPr>
            <a:xfrm rot="15852368">
              <a:off x="6434541" y="4645515"/>
              <a:ext cx="452166" cy="1526059"/>
              <a:chOff x="6209731" y="3930555"/>
              <a:chExt cx="545911" cy="1842448"/>
            </a:xfrm>
          </p:grpSpPr>
          <p:sp>
            <p:nvSpPr>
              <p:cNvPr id="8" name="Diagonal Stripe 7"/>
              <p:cNvSpPr/>
              <p:nvPr/>
            </p:nvSpPr>
            <p:spPr>
              <a:xfrm flipH="1">
                <a:off x="6455391" y="3930555"/>
                <a:ext cx="300251" cy="1162334"/>
              </a:xfrm>
              <a:prstGeom prst="diagStrip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Diagonal Stripe 8"/>
              <p:cNvSpPr/>
              <p:nvPr/>
            </p:nvSpPr>
            <p:spPr>
              <a:xfrm>
                <a:off x="6209731" y="3941599"/>
                <a:ext cx="387143" cy="1831404"/>
              </a:xfrm>
              <a:prstGeom prst="diagStrip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rapezoid 13"/>
            <p:cNvSpPr/>
            <p:nvPr/>
          </p:nvSpPr>
          <p:spPr>
            <a:xfrm>
              <a:off x="7177145" y="4999006"/>
              <a:ext cx="846419" cy="302592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rapezoid 14"/>
            <p:cNvSpPr/>
            <p:nvPr/>
          </p:nvSpPr>
          <p:spPr>
            <a:xfrm>
              <a:off x="7212940" y="4933062"/>
              <a:ext cx="846419" cy="302592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Oval 24"/>
            <p:cNvSpPr/>
            <p:nvPr/>
          </p:nvSpPr>
          <p:spPr>
            <a:xfrm>
              <a:off x="6465941" y="4739336"/>
              <a:ext cx="580986" cy="2050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6456518" y="4639478"/>
              <a:ext cx="580986" cy="2050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6958374" y="4728272"/>
              <a:ext cx="348553" cy="267670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Isosceles Triangle 38"/>
            <p:cNvSpPr/>
            <p:nvPr/>
          </p:nvSpPr>
          <p:spPr>
            <a:xfrm rot="5167181">
              <a:off x="5189296" y="4317066"/>
              <a:ext cx="1325264" cy="1069204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Rectangle 39"/>
            <p:cNvSpPr/>
            <p:nvPr/>
          </p:nvSpPr>
          <p:spPr>
            <a:xfrm rot="21413500">
              <a:off x="4366202" y="4240438"/>
              <a:ext cx="947323" cy="13536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103487" y="3512126"/>
              <a:ext cx="920078" cy="1409573"/>
              <a:chOff x="10515530" y="774482"/>
              <a:chExt cx="1382168" cy="258079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28" name="Trapezoid 27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" name="Trapezoid 3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" name="Parallelogram 4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2" name="Parallelogram 31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33" name="Parallelogram 32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Parallelogram 16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34" name="Parallelogram 33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Parallelogram 35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Parallelogram 40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Parallelogram 34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Parallelogram 41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778514"/>
              </p:ext>
            </p:extLst>
          </p:nvPr>
        </p:nvGraphicFramePr>
        <p:xfrm>
          <a:off x="304800" y="2133600"/>
          <a:ext cx="8610600" cy="4136256"/>
        </p:xfrm>
        <a:graphic>
          <a:graphicData uri="http://schemas.openxmlformats.org/drawingml/2006/table">
            <a:tbl>
              <a:tblPr firstRow="1" bandRow="1" bandCol="1">
                <a:tableStyleId>{793D81CF-94F2-401A-BA57-92F5A7B2D0C5}</a:tableStyleId>
              </a:tblPr>
              <a:tblGrid>
                <a:gridCol w="4305300"/>
                <a:gridCol w="4305300"/>
              </a:tblGrid>
              <a:tr h="23266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Floor Cleaning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Tasks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Driving Technology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</a:tr>
              <a:tr h="4087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Dirty area</a:t>
                      </a:r>
                      <a:r>
                        <a:rPr lang="en-US" sz="1600" baseline="0" dirty="0" smtClean="0"/>
                        <a:t> identification</a:t>
                      </a:r>
                      <a:r>
                        <a:rPr lang="en-US" sz="1600" dirty="0" smtClean="0"/>
                        <a:t> for vacuuming/sweeping/mopping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smtClean="0"/>
                        <a:t>RGB-D based dirty area identification</a:t>
                      </a:r>
                    </a:p>
                  </a:txBody>
                  <a:tcPr marL="68580" marR="68580" marT="34290" marB="34290"/>
                </a:tc>
              </a:tr>
              <a:tr h="427608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Small object pickup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smtClean="0"/>
                        <a:t>Floor RGB-D model comparison and/or database lookup</a:t>
                      </a:r>
                    </a:p>
                  </a:txBody>
                  <a:tcPr/>
                </a:tc>
              </a:tr>
              <a:tr h="25153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 smtClean="0"/>
                        <a:t>Mapping of house walkways</a:t>
                      </a:r>
                    </a:p>
                  </a:txBody>
                  <a:tcPr/>
                </a:tc>
              </a:tr>
              <a:tr h="427608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 smtClean="0"/>
                        <a:t>Manipulator</a:t>
                      </a:r>
                      <a:r>
                        <a:rPr lang="en-US" sz="1200" baseline="0" dirty="0" smtClean="0"/>
                        <a:t> mechanism and </a:t>
                      </a:r>
                      <a:r>
                        <a:rPr lang="en-US" sz="1200" baseline="0" dirty="0" smtClean="0"/>
                        <a:t>control</a:t>
                      </a:r>
                    </a:p>
                  </a:txBody>
                  <a:tcPr/>
                </a:tc>
              </a:tr>
              <a:tr h="427608">
                <a:tc rowSpan="2">
                  <a:txBody>
                    <a:bodyPr/>
                    <a:lstStyle/>
                    <a:p>
                      <a:r>
                        <a:rPr lang="en-US" sz="1600" baseline="0" dirty="0" smtClean="0"/>
                        <a:t>Self-emptying of dirt </a:t>
                      </a:r>
                      <a:r>
                        <a:rPr lang="en-US" sz="1600" baseline="0" dirty="0" smtClean="0"/>
                        <a:t>bin</a:t>
                      </a:r>
                      <a:endParaRPr lang="en-US" sz="1600" baseline="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Manipulator</a:t>
                      </a:r>
                      <a:r>
                        <a:rPr lang="en-US" sz="1200" baseline="0" dirty="0" smtClean="0"/>
                        <a:t> and dirt bin mechanical compatibility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</a:tr>
              <a:tr h="427608">
                <a:tc vMerge="1"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Identification of trash can area by RGB-D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</a:tr>
              <a:tr h="427608">
                <a:tc rowSpan="3">
                  <a:txBody>
                    <a:bodyPr/>
                    <a:lstStyle/>
                    <a:p>
                      <a:r>
                        <a:rPr lang="en-US" sz="1600" baseline="0" dirty="0" smtClean="0"/>
                        <a:t>Liquid spill identification and cleanup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Spill </a:t>
                      </a:r>
                      <a:r>
                        <a:rPr lang="en-US" sz="1200" dirty="0" smtClean="0"/>
                        <a:t>identification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</a:tr>
              <a:tr h="427608">
                <a:tc vMerge="1">
                  <a:txBody>
                    <a:bodyPr/>
                    <a:lstStyle/>
                    <a:p>
                      <a:endParaRPr lang="en-US" sz="1400" baseline="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Mopping</a:t>
                      </a:r>
                      <a:r>
                        <a:rPr lang="en-US" sz="1200" baseline="0" dirty="0" smtClean="0"/>
                        <a:t> bar tool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</a:tr>
              <a:tr h="427608">
                <a:tc vMerge="1">
                  <a:txBody>
                    <a:bodyPr/>
                    <a:lstStyle/>
                    <a:p>
                      <a:endParaRPr lang="en-US" sz="1400" baseline="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Navigation to spill location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</a:t>
            </a:r>
            <a:r>
              <a:rPr lang="en-US" dirty="0" smtClean="0"/>
              <a:t>Home </a:t>
            </a:r>
            <a:r>
              <a:rPr lang="en-US" dirty="0"/>
              <a:t>Robot System </a:t>
            </a:r>
            <a:br>
              <a:rPr lang="en-US" dirty="0"/>
            </a:br>
            <a:r>
              <a:rPr lang="en-US" sz="2800" dirty="0"/>
              <a:t>Floor Cleaning Robot (FCR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029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</a:t>
            </a:r>
            <a:r>
              <a:rPr lang="en-US" dirty="0" smtClean="0"/>
              <a:t>Home Robot System</a:t>
            </a:r>
            <a:br>
              <a:rPr lang="en-US" dirty="0" smtClean="0"/>
            </a:br>
            <a:r>
              <a:rPr lang="en-US" sz="2700" dirty="0" smtClean="0"/>
              <a:t>Movement and Vision Assistance Robot (MVAR)</a:t>
            </a:r>
            <a:endParaRPr lang="en-US" sz="2700" dirty="0"/>
          </a:p>
        </p:txBody>
      </p:sp>
      <p:sp>
        <p:nvSpPr>
          <p:cNvPr id="4" name="Rectangle 20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53" name="Rectangle 63"/>
          <p:cNvSpPr>
            <a:spLocks noChangeArrowheads="1"/>
          </p:cNvSpPr>
          <p:nvPr/>
        </p:nvSpPr>
        <p:spPr bwMode="auto">
          <a:xfrm>
            <a:off x="367665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5310578" y="1937806"/>
            <a:ext cx="3869037" cy="3116485"/>
          </a:xfrm>
          <a:prstGeom prst="rect">
            <a:avLst/>
          </a:prstGeom>
        </p:spPr>
        <p:txBody>
          <a:bodyPr vert="horz" lIns="0" tIns="45720" rIns="0" bIns="45720" numCol="1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400" u="sng" dirty="0" smtClean="0"/>
              <a:t>Components</a:t>
            </a:r>
            <a:endParaRPr lang="en-US" sz="24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Wheeled walker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Tablet screen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RGB-D camera (i.e. Kinect)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Manipulator arm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Batteries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Electronics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grpSp>
        <p:nvGrpSpPr>
          <p:cNvPr id="53" name="Group 52"/>
          <p:cNvGrpSpPr/>
          <p:nvPr/>
        </p:nvGrpSpPr>
        <p:grpSpPr>
          <a:xfrm>
            <a:off x="1191716" y="1969889"/>
            <a:ext cx="3227883" cy="4245723"/>
            <a:chOff x="5552208" y="3902010"/>
            <a:chExt cx="1905013" cy="2505717"/>
          </a:xfrm>
        </p:grpSpPr>
        <p:sp>
          <p:nvSpPr>
            <p:cNvPr id="54" name="Trapezoid 53"/>
            <p:cNvSpPr/>
            <p:nvPr/>
          </p:nvSpPr>
          <p:spPr>
            <a:xfrm>
              <a:off x="6324605" y="4537362"/>
              <a:ext cx="166255" cy="168332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 rot="20557911" flipV="1">
              <a:off x="6480027" y="4762794"/>
              <a:ext cx="659893" cy="1010966"/>
              <a:chOff x="10515530" y="774482"/>
              <a:chExt cx="1382168" cy="258079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81" name="Trapezoid 80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Trapezoid 81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Parallelogram 82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Parallelogram 83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9" name="Parallelogram 78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Parallelogram 79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73" name="Parallelogram 72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Parallelogram 73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Parallelogram 74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Parallelogram 75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Parallelogram 76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Oval 55"/>
            <p:cNvSpPr/>
            <p:nvPr/>
          </p:nvSpPr>
          <p:spPr>
            <a:xfrm>
              <a:off x="6352313" y="5832336"/>
              <a:ext cx="335974" cy="3190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arallelogram 56"/>
            <p:cNvSpPr/>
            <p:nvPr/>
          </p:nvSpPr>
          <p:spPr>
            <a:xfrm rot="20927221">
              <a:off x="5552208" y="4493834"/>
              <a:ext cx="900551" cy="193964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apezoid 57"/>
            <p:cNvSpPr/>
            <p:nvPr/>
          </p:nvSpPr>
          <p:spPr>
            <a:xfrm>
              <a:off x="5590309" y="453043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apezoid 58"/>
            <p:cNvSpPr/>
            <p:nvPr/>
          </p:nvSpPr>
          <p:spPr>
            <a:xfrm>
              <a:off x="7135103" y="457892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Parallelogram 59"/>
            <p:cNvSpPr/>
            <p:nvPr/>
          </p:nvSpPr>
          <p:spPr>
            <a:xfrm rot="596497">
              <a:off x="5569527" y="4572000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Parallelogram 60"/>
            <p:cNvSpPr/>
            <p:nvPr/>
          </p:nvSpPr>
          <p:spPr>
            <a:xfrm rot="20927221">
              <a:off x="6427996" y="4583357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apezoid 61"/>
            <p:cNvSpPr/>
            <p:nvPr/>
          </p:nvSpPr>
          <p:spPr>
            <a:xfrm rot="804077">
              <a:off x="5645854" y="4611598"/>
              <a:ext cx="584536" cy="18269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arallelogram 62"/>
            <p:cNvSpPr/>
            <p:nvPr/>
          </p:nvSpPr>
          <p:spPr>
            <a:xfrm flipH="1">
              <a:off x="5926283" y="3910733"/>
              <a:ext cx="103910" cy="73261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/>
            <p:cNvSpPr/>
            <p:nvPr/>
          </p:nvSpPr>
          <p:spPr>
            <a:xfrm rot="804077">
              <a:off x="5569652" y="4660088"/>
              <a:ext cx="584536" cy="182690"/>
            </a:xfrm>
            <a:prstGeom prst="trapezoid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rapezoid 64"/>
            <p:cNvSpPr/>
            <p:nvPr/>
          </p:nvSpPr>
          <p:spPr>
            <a:xfrm flipV="1">
              <a:off x="5604290" y="3902010"/>
              <a:ext cx="637187" cy="397178"/>
            </a:xfrm>
            <a:prstGeom prst="trapezoid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590309" y="59016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262259" y="60540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121247" y="5936246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/>
            <p:cNvSpPr/>
            <p:nvPr/>
          </p:nvSpPr>
          <p:spPr>
            <a:xfrm rot="21194668">
              <a:off x="5591574" y="5040388"/>
              <a:ext cx="893618" cy="472302"/>
            </a:xfrm>
            <a:prstGeom prst="trapezoid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/>
            <p:cNvSpPr/>
            <p:nvPr/>
          </p:nvSpPr>
          <p:spPr>
            <a:xfrm>
              <a:off x="6241477" y="4724400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59" name="TextBox 5158"/>
          <p:cNvSpPr txBox="1"/>
          <p:nvPr/>
        </p:nvSpPr>
        <p:spPr>
          <a:xfrm>
            <a:off x="1623060" y="6222357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MVAR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0230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694653"/>
              </p:ext>
            </p:extLst>
          </p:nvPr>
        </p:nvGraphicFramePr>
        <p:xfrm>
          <a:off x="380999" y="2133599"/>
          <a:ext cx="8229600" cy="4635714"/>
        </p:xfrm>
        <a:graphic>
          <a:graphicData uri="http://schemas.openxmlformats.org/drawingml/2006/table">
            <a:tbl>
              <a:tblPr firstRow="1" bandRow="1" bandCol="1">
                <a:tableStyleId>{793D81CF-94F2-401A-BA57-92F5A7B2D0C5}</a:tableStyleId>
              </a:tblPr>
              <a:tblGrid>
                <a:gridCol w="4114800"/>
                <a:gridCol w="4114800"/>
              </a:tblGrid>
              <a:tr h="408376"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Movement</a:t>
                      </a:r>
                      <a:r>
                        <a:rPr lang="en-US" sz="1800" i="1" baseline="0" dirty="0" smtClean="0"/>
                        <a:t> Assistance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Tasks</a:t>
                      </a:r>
                      <a:endParaRPr lang="en-US" sz="1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Driving Technology</a:t>
                      </a:r>
                      <a:endParaRPr lang="en-US" sz="1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9476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Assist in bearing</a:t>
                      </a:r>
                      <a:r>
                        <a:rPr lang="en-US" sz="1600" baseline="0" dirty="0" smtClean="0"/>
                        <a:t> weight of user</a:t>
                      </a:r>
                      <a:endParaRPr lang="en-US" sz="1600" dirty="0"/>
                    </a:p>
                  </a:txBody>
                  <a:tcPr marL="68580" marR="68580" marT="34290" marB="3429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Assistive braking</a:t>
                      </a:r>
                      <a:endParaRPr lang="en-US" sz="1300" dirty="0"/>
                    </a:p>
                  </a:txBody>
                  <a:tcPr marL="68580" marR="68580" marT="34290" marB="34290"/>
                </a:tc>
              </a:tr>
              <a:tr h="29947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Pressure</a:t>
                      </a:r>
                      <a:r>
                        <a:rPr lang="en-US" sz="1300" baseline="0" dirty="0" smtClean="0"/>
                        <a:t> Sensors</a:t>
                      </a:r>
                      <a:endParaRPr lang="en-US" sz="1300" dirty="0"/>
                    </a:p>
                  </a:txBody>
                  <a:tcPr marL="68580" marR="68580" marT="34290" marB="34290"/>
                </a:tc>
              </a:tr>
              <a:tr h="401107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P</a:t>
                      </a:r>
                      <a:r>
                        <a:rPr lang="en-US" sz="1600" baseline="0" dirty="0" smtClean="0"/>
                        <a:t>assive path suggestions if obstacles block current path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Obstacle detection via RGB-D sensor and learned floor model</a:t>
                      </a:r>
                    </a:p>
                  </a:txBody>
                  <a:tcPr marL="68580" marR="68580" marT="34290" marB="34290"/>
                </a:tc>
              </a:tr>
              <a:tr h="40110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Grade detection via RGB-D and</a:t>
                      </a:r>
                      <a:r>
                        <a:rPr lang="en-US" sz="1300" baseline="0" dirty="0" smtClean="0"/>
                        <a:t> accelerometer sensors</a:t>
                      </a:r>
                      <a:endParaRPr lang="en-US" sz="1300" dirty="0" smtClean="0"/>
                    </a:p>
                  </a:txBody>
                  <a:tcPr marL="68580" marR="68580" marT="34290" marB="34290"/>
                </a:tc>
              </a:tr>
              <a:tr h="394637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Active</a:t>
                      </a:r>
                      <a:r>
                        <a:rPr lang="en-US" sz="1600" baseline="0" dirty="0" smtClean="0"/>
                        <a:t> path control to avoid critical obstacles and paths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Same as passive system above</a:t>
                      </a:r>
                    </a:p>
                  </a:txBody>
                  <a:tcPr marL="68580" marR="68580" marT="34290" marB="34290"/>
                </a:tc>
              </a:tr>
              <a:tr h="39463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Velocity </a:t>
                      </a:r>
                      <a:r>
                        <a:rPr lang="en-US" sz="1300" baseline="0" dirty="0" smtClean="0"/>
                        <a:t>control of platform</a:t>
                      </a:r>
                      <a:endParaRPr lang="en-US" sz="1300" dirty="0" smtClean="0"/>
                    </a:p>
                  </a:txBody>
                  <a:tcPr marL="68580" marR="68580" marT="34290" marB="34290"/>
                </a:tc>
              </a:tr>
              <a:tr h="394637">
                <a:tc rowSpan="3">
                  <a:txBody>
                    <a:bodyPr/>
                    <a:lstStyle/>
                    <a:p>
                      <a:r>
                        <a:rPr lang="en-US" sz="1600" dirty="0" smtClean="0"/>
                        <a:t>“Come-to-me</a:t>
                      </a:r>
                      <a:r>
                        <a:rPr lang="en-US" sz="1600" baseline="0" dirty="0" smtClean="0"/>
                        <a:t>” feature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Mapping of house walkways</a:t>
                      </a:r>
                      <a:endParaRPr lang="en-US" sz="1300" dirty="0"/>
                    </a:p>
                  </a:txBody>
                  <a:tcPr marL="68580" marR="68580" marT="34290" marB="34290"/>
                </a:tc>
              </a:tr>
              <a:tr h="394637">
                <a:tc vMerge="1"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Beacon</a:t>
                      </a:r>
                      <a:r>
                        <a:rPr lang="en-US" sz="1300" baseline="0" dirty="0" smtClean="0"/>
                        <a:t> and sensor array</a:t>
                      </a:r>
                      <a:endParaRPr lang="en-US" sz="1300" dirty="0"/>
                    </a:p>
                  </a:txBody>
                  <a:tcPr marL="68580" marR="68580" marT="34290" marB="34290"/>
                </a:tc>
              </a:tr>
              <a:tr h="394637">
                <a:tc vMerge="1"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 smtClean="0"/>
                        <a:t>Teleoperation</a:t>
                      </a:r>
                      <a:endParaRPr lang="en-US" sz="1300" dirty="0"/>
                    </a:p>
                  </a:txBody>
                  <a:tcPr marL="68580" marR="68580" marT="34290" marB="34290"/>
                </a:tc>
              </a:tr>
              <a:tr h="394637">
                <a:tc rowSpan="2">
                  <a:txBody>
                    <a:bodyPr/>
                    <a:lstStyle/>
                    <a:p>
                      <a:r>
                        <a:rPr lang="en-US" sz="1600" baseline="0" dirty="0" smtClean="0"/>
                        <a:t>Exercise and/or rehabilitation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Pre-programmed</a:t>
                      </a:r>
                      <a:r>
                        <a:rPr lang="en-US" sz="1300" baseline="0" dirty="0" smtClean="0"/>
                        <a:t> exercises </a:t>
                      </a:r>
                      <a:endParaRPr lang="en-US" sz="1300" dirty="0"/>
                    </a:p>
                  </a:txBody>
                  <a:tcPr marL="68580" marR="68580" marT="34290" marB="34290"/>
                </a:tc>
              </a:tr>
              <a:tr h="394637">
                <a:tc vMerge="1"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Waypoint</a:t>
                      </a:r>
                      <a:r>
                        <a:rPr lang="en-US" sz="1300" baseline="0" dirty="0" smtClean="0"/>
                        <a:t> following</a:t>
                      </a:r>
                      <a:endParaRPr lang="en-US" sz="13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</a:t>
            </a:r>
            <a:r>
              <a:rPr lang="en-US" dirty="0" smtClean="0"/>
              <a:t>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900" dirty="0"/>
              <a:t>Movement </a:t>
            </a:r>
            <a:r>
              <a:rPr lang="en-US" sz="2900" dirty="0" smtClean="0"/>
              <a:t>&amp; Vision Assistance Robot (MVAR)</a:t>
            </a:r>
            <a:endParaRPr lang="en-US" sz="2900" dirty="0"/>
          </a:p>
        </p:txBody>
      </p:sp>
      <p:grpSp>
        <p:nvGrpSpPr>
          <p:cNvPr id="9" name="Group 8"/>
          <p:cNvGrpSpPr/>
          <p:nvPr/>
        </p:nvGrpSpPr>
        <p:grpSpPr>
          <a:xfrm>
            <a:off x="7800187" y="1338756"/>
            <a:ext cx="888735" cy="1168978"/>
            <a:chOff x="5552208" y="3902010"/>
            <a:chExt cx="1905013" cy="2505717"/>
          </a:xfrm>
        </p:grpSpPr>
        <p:sp>
          <p:nvSpPr>
            <p:cNvPr id="7" name="Trapezoid 6"/>
            <p:cNvSpPr/>
            <p:nvPr/>
          </p:nvSpPr>
          <p:spPr>
            <a:xfrm>
              <a:off x="6324605" y="4537362"/>
              <a:ext cx="166255" cy="168332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0" name="Group 19"/>
            <p:cNvGrpSpPr/>
            <p:nvPr/>
          </p:nvGrpSpPr>
          <p:grpSpPr>
            <a:xfrm rot="20557911" flipV="1">
              <a:off x="6480027" y="4762794"/>
              <a:ext cx="659893" cy="1010966"/>
              <a:chOff x="10515530" y="774482"/>
              <a:chExt cx="1382168" cy="258079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31" name="Trapezoid 30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2" name="Trapezoid 31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3" name="Parallelogram 32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4" name="Parallelogram 33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29" name="Parallelogram 28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Parallelogram 29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23" name="Parallelogram 22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4" name="Parallelogram 23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Parallelogram 24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Parallelogram 25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Parallelogram 26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18" name="Oval 17"/>
            <p:cNvSpPr/>
            <p:nvPr/>
          </p:nvSpPr>
          <p:spPr>
            <a:xfrm>
              <a:off x="6352313" y="5832336"/>
              <a:ext cx="335974" cy="3190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Parallelogram 10"/>
            <p:cNvSpPr/>
            <p:nvPr/>
          </p:nvSpPr>
          <p:spPr>
            <a:xfrm rot="20927221">
              <a:off x="5552208" y="4493834"/>
              <a:ext cx="900551" cy="193964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rapezoid 3"/>
            <p:cNvSpPr/>
            <p:nvPr/>
          </p:nvSpPr>
          <p:spPr>
            <a:xfrm>
              <a:off x="5590309" y="453043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rapezoid 5"/>
            <p:cNvSpPr/>
            <p:nvPr/>
          </p:nvSpPr>
          <p:spPr>
            <a:xfrm>
              <a:off x="7135103" y="457892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Parallelogram 7"/>
            <p:cNvSpPr/>
            <p:nvPr/>
          </p:nvSpPr>
          <p:spPr>
            <a:xfrm rot="596497">
              <a:off x="5569527" y="4572000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Parallelogram 9"/>
            <p:cNvSpPr/>
            <p:nvPr/>
          </p:nvSpPr>
          <p:spPr>
            <a:xfrm rot="20927221">
              <a:off x="6427996" y="4583357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Trapezoid 11"/>
            <p:cNvSpPr/>
            <p:nvPr/>
          </p:nvSpPr>
          <p:spPr>
            <a:xfrm rot="804077">
              <a:off x="5645854" y="4611598"/>
              <a:ext cx="584536" cy="18269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Parallelogram 13"/>
            <p:cNvSpPr/>
            <p:nvPr/>
          </p:nvSpPr>
          <p:spPr>
            <a:xfrm flipH="1">
              <a:off x="5926283" y="3910733"/>
              <a:ext cx="103910" cy="73261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rapezoid 12"/>
            <p:cNvSpPr/>
            <p:nvPr/>
          </p:nvSpPr>
          <p:spPr>
            <a:xfrm rot="804077">
              <a:off x="5569652" y="4660088"/>
              <a:ext cx="584536" cy="182690"/>
            </a:xfrm>
            <a:prstGeom prst="trapezoid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rapezoid 14"/>
            <p:cNvSpPr/>
            <p:nvPr/>
          </p:nvSpPr>
          <p:spPr>
            <a:xfrm flipV="1">
              <a:off x="5604290" y="3902010"/>
              <a:ext cx="637187" cy="397178"/>
            </a:xfrm>
            <a:prstGeom prst="trapezoid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>
              <a:off x="5590309" y="59016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6262259" y="60540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/>
            <p:cNvSpPr/>
            <p:nvPr/>
          </p:nvSpPr>
          <p:spPr>
            <a:xfrm>
              <a:off x="7121247" y="5936246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Trapezoid 34"/>
            <p:cNvSpPr/>
            <p:nvPr/>
          </p:nvSpPr>
          <p:spPr>
            <a:xfrm rot="21194668">
              <a:off x="5591574" y="5040388"/>
              <a:ext cx="893618" cy="472302"/>
            </a:xfrm>
            <a:prstGeom prst="trapezoid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rapezoid 4"/>
            <p:cNvSpPr/>
            <p:nvPr/>
          </p:nvSpPr>
          <p:spPr>
            <a:xfrm>
              <a:off x="6241477" y="4724400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7655106" y="2185405"/>
            <a:ext cx="1229121" cy="405395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Rectangle 39"/>
          <p:cNvSpPr/>
          <p:nvPr/>
        </p:nvSpPr>
        <p:spPr>
          <a:xfrm>
            <a:off x="7696668" y="1278551"/>
            <a:ext cx="584246" cy="528863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8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</a:t>
            </a:r>
            <a:r>
              <a:rPr lang="en-US" dirty="0" smtClean="0"/>
              <a:t>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900" dirty="0"/>
              <a:t>Movement &amp; Vision Assistance Robot (</a:t>
            </a:r>
            <a:r>
              <a:rPr lang="en-US" sz="2900" dirty="0" smtClean="0"/>
              <a:t>MVAR)</a:t>
            </a:r>
            <a:endParaRPr lang="en-US" sz="2900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20832"/>
              </p:ext>
            </p:extLst>
          </p:nvPr>
        </p:nvGraphicFramePr>
        <p:xfrm>
          <a:off x="457200" y="2133600"/>
          <a:ext cx="8229600" cy="4598040"/>
        </p:xfrm>
        <a:graphic>
          <a:graphicData uri="http://schemas.openxmlformats.org/drawingml/2006/table">
            <a:tbl>
              <a:tblPr firstRow="1" bandRow="1" bandCol="1">
                <a:tableStyleId>{793D81CF-94F2-401A-BA57-92F5A7B2D0C5}</a:tableStyleId>
              </a:tblPr>
              <a:tblGrid>
                <a:gridCol w="4408715"/>
                <a:gridCol w="3820885"/>
              </a:tblGrid>
              <a:tr h="346399">
                <a:tc>
                  <a:txBody>
                    <a:bodyPr/>
                    <a:lstStyle/>
                    <a:p>
                      <a:r>
                        <a:rPr lang="en-US" sz="1800" b="1" i="1" dirty="0" smtClean="0"/>
                        <a:t>Vision Assistance</a:t>
                      </a:r>
                      <a:r>
                        <a:rPr lang="en-US" sz="1800" dirty="0" smtClean="0"/>
                        <a:t> Tasks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Driving Technology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456141">
                <a:tc rowSpan="3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dirty="0" smtClean="0"/>
                        <a:t>Reading visual text input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Navigation/manipulation to obtain picture</a:t>
                      </a:r>
                      <a:r>
                        <a:rPr lang="en-US" sz="1300" baseline="0" dirty="0" smtClean="0"/>
                        <a:t> of text input</a:t>
                      </a:r>
                      <a:endParaRPr lang="en-US" sz="1300" dirty="0"/>
                    </a:p>
                  </a:txBody>
                  <a:tcPr marL="68580" marR="68580" marT="34290" marB="34290"/>
                </a:tc>
              </a:tr>
              <a:tr h="456141"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Optical character recognition (OCR) on visual input</a:t>
                      </a:r>
                    </a:p>
                  </a:txBody>
                  <a:tcPr marL="68580" marR="68580" marT="34290" marB="34290"/>
                </a:tc>
              </a:tr>
              <a:tr h="288238"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Synthesize read</a:t>
                      </a:r>
                      <a:r>
                        <a:rPr lang="en-US" sz="1300" baseline="0" dirty="0" smtClean="0"/>
                        <a:t> text to speech</a:t>
                      </a:r>
                      <a:endParaRPr lang="en-US" sz="1300" dirty="0" smtClean="0"/>
                    </a:p>
                  </a:txBody>
                  <a:tcPr marL="68580" marR="68580" marT="34290" marB="34290"/>
                </a:tc>
              </a:tr>
              <a:tr h="456141">
                <a:tc rowSpan="2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dirty="0" smtClean="0"/>
                        <a:t>Reading emails out loud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u="none" dirty="0" smtClean="0"/>
                        <a:t>Save email</a:t>
                      </a:r>
                      <a:r>
                        <a:rPr lang="en-US" sz="1300" u="none" baseline="0" dirty="0" smtClean="0"/>
                        <a:t> text to appropriate format for voice synthesis</a:t>
                      </a:r>
                    </a:p>
                  </a:txBody>
                  <a:tcPr marL="68580" marR="68580" marT="34290" marB="34290"/>
                </a:tc>
              </a:tr>
              <a:tr h="456141"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300" dirty="0" smtClean="0"/>
                        <a:t>Voice synthesis of digitally formatted words</a:t>
                      </a:r>
                      <a:endParaRPr lang="en-US" sz="1300" u="none" dirty="0" smtClean="0"/>
                    </a:p>
                  </a:txBody>
                  <a:tcPr marL="68580" marR="68580" marT="34290" marB="34290"/>
                </a:tc>
              </a:tr>
              <a:tr h="456141">
                <a:tc rowSpan="3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dirty="0" smtClean="0"/>
                        <a:t>Accept voice commands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Voice</a:t>
                      </a:r>
                      <a:r>
                        <a:rPr lang="en-US" sz="1300" baseline="0" dirty="0" smtClean="0"/>
                        <a:t> recognition software to decode verbal commands</a:t>
                      </a:r>
                      <a:endParaRPr lang="en-US" sz="1300" dirty="0" smtClean="0"/>
                    </a:p>
                  </a:txBody>
                  <a:tcPr marL="68580" marR="68580" marT="34290" marB="34290"/>
                </a:tc>
              </a:tr>
              <a:tr h="456141"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Turn decoded commands into actions</a:t>
                      </a:r>
                    </a:p>
                  </a:txBody>
                  <a:tcPr marL="68580" marR="68580" marT="34290" marB="34290"/>
                </a:tc>
              </a:tr>
              <a:tr h="456141"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sz="24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Verbal Response</a:t>
                      </a:r>
                    </a:p>
                  </a:txBody>
                  <a:tcPr marL="68580" marR="68580" marT="34290" marB="34290"/>
                </a:tc>
              </a:tr>
              <a:tr h="456141">
                <a:tc rowSpan="2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dirty="0" smtClean="0"/>
                        <a:t>Zoom-in on visual input for display on large tablet screen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300" dirty="0" smtClean="0"/>
                        <a:t>Optical zoom</a:t>
                      </a:r>
                      <a:endParaRPr lang="en-US" sz="1300" dirty="0"/>
                    </a:p>
                  </a:txBody>
                  <a:tcPr marL="68580" marR="68580" marT="34290" marB="34290"/>
                </a:tc>
              </a:tr>
              <a:tr h="288238">
                <a:tc vMerge="1">
                  <a:txBody>
                    <a:bodyPr/>
                    <a:lstStyle/>
                    <a:p>
                      <a:endParaRPr lang="en-US" sz="14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Digital zoom</a:t>
                      </a:r>
                      <a:endParaRPr lang="en-US" sz="13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800187" y="1347724"/>
            <a:ext cx="888735" cy="1168978"/>
            <a:chOff x="5552208" y="3902010"/>
            <a:chExt cx="1905013" cy="2505717"/>
          </a:xfrm>
        </p:grpSpPr>
        <p:sp>
          <p:nvSpPr>
            <p:cNvPr id="7" name="Trapezoid 6"/>
            <p:cNvSpPr/>
            <p:nvPr/>
          </p:nvSpPr>
          <p:spPr>
            <a:xfrm>
              <a:off x="6324605" y="4537362"/>
              <a:ext cx="166255" cy="168332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0" name="Group 19"/>
            <p:cNvGrpSpPr/>
            <p:nvPr/>
          </p:nvGrpSpPr>
          <p:grpSpPr>
            <a:xfrm rot="20557911" flipV="1">
              <a:off x="6480027" y="4762794"/>
              <a:ext cx="659893" cy="1010966"/>
              <a:chOff x="10515530" y="774482"/>
              <a:chExt cx="1382168" cy="258079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31" name="Trapezoid 30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2" name="Trapezoid 31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3" name="Parallelogram 32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4" name="Parallelogram 33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29" name="Parallelogram 28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Parallelogram 29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23" name="Parallelogram 22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4" name="Parallelogram 23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Parallelogram 24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Parallelogram 25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Parallelogram 26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18" name="Oval 17"/>
            <p:cNvSpPr/>
            <p:nvPr/>
          </p:nvSpPr>
          <p:spPr>
            <a:xfrm>
              <a:off x="6352313" y="5832336"/>
              <a:ext cx="335974" cy="3190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Parallelogram 10"/>
            <p:cNvSpPr/>
            <p:nvPr/>
          </p:nvSpPr>
          <p:spPr>
            <a:xfrm rot="20927221">
              <a:off x="5552208" y="4493834"/>
              <a:ext cx="900551" cy="193964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rapezoid 3"/>
            <p:cNvSpPr/>
            <p:nvPr/>
          </p:nvSpPr>
          <p:spPr>
            <a:xfrm>
              <a:off x="5590309" y="453043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Trapezoid 5"/>
            <p:cNvSpPr/>
            <p:nvPr/>
          </p:nvSpPr>
          <p:spPr>
            <a:xfrm>
              <a:off x="7135103" y="457892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Parallelogram 7"/>
            <p:cNvSpPr/>
            <p:nvPr/>
          </p:nvSpPr>
          <p:spPr>
            <a:xfrm rot="596497">
              <a:off x="5569527" y="4572000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Parallelogram 9"/>
            <p:cNvSpPr/>
            <p:nvPr/>
          </p:nvSpPr>
          <p:spPr>
            <a:xfrm rot="20927221">
              <a:off x="6427996" y="4583357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Trapezoid 11"/>
            <p:cNvSpPr/>
            <p:nvPr/>
          </p:nvSpPr>
          <p:spPr>
            <a:xfrm rot="804077">
              <a:off x="5645854" y="4611598"/>
              <a:ext cx="584536" cy="18269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Parallelogram 13"/>
            <p:cNvSpPr/>
            <p:nvPr/>
          </p:nvSpPr>
          <p:spPr>
            <a:xfrm flipH="1">
              <a:off x="5926283" y="3910733"/>
              <a:ext cx="103910" cy="73261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rapezoid 12"/>
            <p:cNvSpPr/>
            <p:nvPr/>
          </p:nvSpPr>
          <p:spPr>
            <a:xfrm rot="804077">
              <a:off x="5569652" y="4660088"/>
              <a:ext cx="584536" cy="182690"/>
            </a:xfrm>
            <a:prstGeom prst="trapezoid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rapezoid 14"/>
            <p:cNvSpPr/>
            <p:nvPr/>
          </p:nvSpPr>
          <p:spPr>
            <a:xfrm flipV="1">
              <a:off x="5604290" y="3902010"/>
              <a:ext cx="637187" cy="397178"/>
            </a:xfrm>
            <a:prstGeom prst="trapezoid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>
              <a:off x="5590309" y="59016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6262259" y="60540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/>
            <p:cNvSpPr/>
            <p:nvPr/>
          </p:nvSpPr>
          <p:spPr>
            <a:xfrm>
              <a:off x="7121247" y="5936246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Trapezoid 34"/>
            <p:cNvSpPr/>
            <p:nvPr/>
          </p:nvSpPr>
          <p:spPr>
            <a:xfrm rot="21194668">
              <a:off x="5591574" y="5040388"/>
              <a:ext cx="893618" cy="472302"/>
            </a:xfrm>
            <a:prstGeom prst="trapezoid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rapezoid 4"/>
            <p:cNvSpPr/>
            <p:nvPr/>
          </p:nvSpPr>
          <p:spPr>
            <a:xfrm>
              <a:off x="6241477" y="4724400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7655106" y="1219200"/>
            <a:ext cx="852055" cy="901046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7552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arallelogram 68"/>
          <p:cNvSpPr/>
          <p:nvPr/>
        </p:nvSpPr>
        <p:spPr>
          <a:xfrm rot="2820000">
            <a:off x="8004624" y="2618720"/>
            <a:ext cx="201904" cy="767962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ContrastingLeftFacing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Rectangle 70"/>
          <p:cNvSpPr/>
          <p:nvPr/>
        </p:nvSpPr>
        <p:spPr>
          <a:xfrm>
            <a:off x="8380248" y="2434986"/>
            <a:ext cx="227695" cy="1201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ContrastingLeftFacing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Parallelogram 72"/>
          <p:cNvSpPr/>
          <p:nvPr/>
        </p:nvSpPr>
        <p:spPr>
          <a:xfrm rot="19860000">
            <a:off x="8585718" y="3466460"/>
            <a:ext cx="189754" cy="1007069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ContrastingLeftFacing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Smiley Face 77"/>
          <p:cNvSpPr/>
          <p:nvPr/>
        </p:nvSpPr>
        <p:spPr>
          <a:xfrm>
            <a:off x="8133613" y="1838633"/>
            <a:ext cx="643274" cy="643274"/>
          </a:xfrm>
          <a:prstGeom prst="smileyFac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Contrasting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</a:t>
            </a:r>
            <a:r>
              <a:rPr lang="en-US" dirty="0" smtClean="0"/>
              <a:t>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900" dirty="0" smtClean="0"/>
              <a:t>Cooperative </a:t>
            </a:r>
            <a:r>
              <a:rPr lang="en-US" sz="2900" dirty="0"/>
              <a:t>Controller</a:t>
            </a:r>
          </a:p>
        </p:txBody>
      </p:sp>
      <p:sp>
        <p:nvSpPr>
          <p:cNvPr id="72" name="Parallelogram 71"/>
          <p:cNvSpPr/>
          <p:nvPr/>
        </p:nvSpPr>
        <p:spPr>
          <a:xfrm>
            <a:off x="8298691" y="3451533"/>
            <a:ext cx="207873" cy="966787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ContrastingLeftFacing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" name="Group 4"/>
          <p:cNvGrpSpPr/>
          <p:nvPr/>
        </p:nvGrpSpPr>
        <p:grpSpPr>
          <a:xfrm>
            <a:off x="7619616" y="2559516"/>
            <a:ext cx="1551469" cy="2040690"/>
            <a:chOff x="5552208" y="3902010"/>
            <a:chExt cx="1905013" cy="2505717"/>
          </a:xfrm>
        </p:grpSpPr>
        <p:sp>
          <p:nvSpPr>
            <p:cNvPr id="6" name="Trapezoid 5"/>
            <p:cNvSpPr/>
            <p:nvPr/>
          </p:nvSpPr>
          <p:spPr>
            <a:xfrm>
              <a:off x="6324605" y="4537362"/>
              <a:ext cx="166255" cy="168332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 rot="20557911" flipV="1">
              <a:off x="6480027" y="4762794"/>
              <a:ext cx="659893" cy="1010966"/>
              <a:chOff x="10515530" y="774482"/>
              <a:chExt cx="1382168" cy="258079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33" name="Trapezoid 32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4" name="Trapezoid 33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5" name="Parallelogram 34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6" name="Parallelogram 35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31" name="Parallelogram 30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25" name="Parallelogram 24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Parallelogram 25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Parallelogram 26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Parallelogram 27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Parallelogram 28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8" name="Oval 7"/>
            <p:cNvSpPr/>
            <p:nvPr/>
          </p:nvSpPr>
          <p:spPr>
            <a:xfrm>
              <a:off x="6352313" y="5832336"/>
              <a:ext cx="335974" cy="3190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Parallelogram 8"/>
            <p:cNvSpPr/>
            <p:nvPr/>
          </p:nvSpPr>
          <p:spPr>
            <a:xfrm rot="20927221">
              <a:off x="5552208" y="4493834"/>
              <a:ext cx="900551" cy="193964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rapezoid 9"/>
            <p:cNvSpPr/>
            <p:nvPr/>
          </p:nvSpPr>
          <p:spPr>
            <a:xfrm>
              <a:off x="5590309" y="453043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Trapezoid 10"/>
            <p:cNvSpPr/>
            <p:nvPr/>
          </p:nvSpPr>
          <p:spPr>
            <a:xfrm>
              <a:off x="7135103" y="457892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Parallelogram 11"/>
            <p:cNvSpPr/>
            <p:nvPr/>
          </p:nvSpPr>
          <p:spPr>
            <a:xfrm rot="596497">
              <a:off x="5569527" y="4572000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Parallelogram 12"/>
            <p:cNvSpPr/>
            <p:nvPr/>
          </p:nvSpPr>
          <p:spPr>
            <a:xfrm rot="20927221">
              <a:off x="6427996" y="4583357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Trapezoid 13"/>
            <p:cNvSpPr/>
            <p:nvPr/>
          </p:nvSpPr>
          <p:spPr>
            <a:xfrm rot="804077">
              <a:off x="5645854" y="4611598"/>
              <a:ext cx="584536" cy="18269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Parallelogram 14"/>
            <p:cNvSpPr/>
            <p:nvPr/>
          </p:nvSpPr>
          <p:spPr>
            <a:xfrm flipH="1">
              <a:off x="5926283" y="3910733"/>
              <a:ext cx="103910" cy="73261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Trapezoid 15"/>
            <p:cNvSpPr/>
            <p:nvPr/>
          </p:nvSpPr>
          <p:spPr>
            <a:xfrm rot="804077">
              <a:off x="5569652" y="4660088"/>
              <a:ext cx="584536" cy="182690"/>
            </a:xfrm>
            <a:prstGeom prst="trapezoid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rapezoid 16"/>
            <p:cNvSpPr/>
            <p:nvPr/>
          </p:nvSpPr>
          <p:spPr>
            <a:xfrm flipV="1">
              <a:off x="5604290" y="3902010"/>
              <a:ext cx="637187" cy="397178"/>
            </a:xfrm>
            <a:prstGeom prst="trapezoid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Oval 17"/>
            <p:cNvSpPr/>
            <p:nvPr/>
          </p:nvSpPr>
          <p:spPr>
            <a:xfrm>
              <a:off x="5590309" y="59016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/>
            <p:cNvSpPr/>
            <p:nvPr/>
          </p:nvSpPr>
          <p:spPr>
            <a:xfrm>
              <a:off x="6262259" y="60540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/>
            <p:cNvSpPr/>
            <p:nvPr/>
          </p:nvSpPr>
          <p:spPr>
            <a:xfrm>
              <a:off x="7121247" y="5936246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Trapezoid 20"/>
            <p:cNvSpPr/>
            <p:nvPr/>
          </p:nvSpPr>
          <p:spPr>
            <a:xfrm rot="21194668">
              <a:off x="5591574" y="5040388"/>
              <a:ext cx="893618" cy="472302"/>
            </a:xfrm>
            <a:prstGeom prst="trapezoid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Trapezoid 21"/>
            <p:cNvSpPr/>
            <p:nvPr/>
          </p:nvSpPr>
          <p:spPr>
            <a:xfrm>
              <a:off x="6241477" y="4724400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101781" y="4584911"/>
            <a:ext cx="3035671" cy="1130089"/>
            <a:chOff x="1528549" y="3512126"/>
            <a:chExt cx="6850306" cy="2550162"/>
          </a:xfrm>
        </p:grpSpPr>
        <p:sp>
          <p:nvSpPr>
            <p:cNvPr id="39" name="Trapezoid 38"/>
            <p:cNvSpPr/>
            <p:nvPr/>
          </p:nvSpPr>
          <p:spPr>
            <a:xfrm>
              <a:off x="1528549" y="4071383"/>
              <a:ext cx="6850306" cy="1987142"/>
            </a:xfrm>
            <a:prstGeom prst="trapezoid">
              <a:avLst>
                <a:gd name="adj" fmla="val 736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3511351" y="4075146"/>
              <a:ext cx="2625672" cy="1987142"/>
            </a:xfrm>
            <a:prstGeom prst="trapezoid">
              <a:avLst>
                <a:gd name="adj" fmla="val 622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Trapezoid 40"/>
            <p:cNvSpPr/>
            <p:nvPr/>
          </p:nvSpPr>
          <p:spPr>
            <a:xfrm>
              <a:off x="6379905" y="4807533"/>
              <a:ext cx="1627796" cy="49738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Trapezoid 41"/>
            <p:cNvSpPr/>
            <p:nvPr/>
          </p:nvSpPr>
          <p:spPr>
            <a:xfrm>
              <a:off x="6389327" y="4658695"/>
              <a:ext cx="1627796" cy="49738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3" name="Group 42"/>
            <p:cNvGrpSpPr/>
            <p:nvPr/>
          </p:nvGrpSpPr>
          <p:grpSpPr>
            <a:xfrm rot="15852368">
              <a:off x="6434541" y="4645515"/>
              <a:ext cx="452166" cy="1526059"/>
              <a:chOff x="6209731" y="3930555"/>
              <a:chExt cx="545911" cy="1842448"/>
            </a:xfrm>
          </p:grpSpPr>
          <p:sp>
            <p:nvSpPr>
              <p:cNvPr id="66" name="Diagonal Stripe 65"/>
              <p:cNvSpPr/>
              <p:nvPr/>
            </p:nvSpPr>
            <p:spPr>
              <a:xfrm flipH="1">
                <a:off x="6455391" y="3930555"/>
                <a:ext cx="300251" cy="1162334"/>
              </a:xfrm>
              <a:prstGeom prst="diagStrip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Diagonal Stripe 66"/>
              <p:cNvSpPr/>
              <p:nvPr/>
            </p:nvSpPr>
            <p:spPr>
              <a:xfrm>
                <a:off x="6209731" y="3941599"/>
                <a:ext cx="387143" cy="1831404"/>
              </a:xfrm>
              <a:prstGeom prst="diagStrip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Trapezoid 43"/>
            <p:cNvSpPr/>
            <p:nvPr/>
          </p:nvSpPr>
          <p:spPr>
            <a:xfrm>
              <a:off x="7177145" y="4999006"/>
              <a:ext cx="846419" cy="302592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Trapezoid 44"/>
            <p:cNvSpPr/>
            <p:nvPr/>
          </p:nvSpPr>
          <p:spPr>
            <a:xfrm>
              <a:off x="7212940" y="4933062"/>
              <a:ext cx="846419" cy="302592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Oval 45"/>
            <p:cNvSpPr/>
            <p:nvPr/>
          </p:nvSpPr>
          <p:spPr>
            <a:xfrm>
              <a:off x="6465941" y="4739336"/>
              <a:ext cx="580986" cy="2050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Oval 46"/>
            <p:cNvSpPr/>
            <p:nvPr/>
          </p:nvSpPr>
          <p:spPr>
            <a:xfrm>
              <a:off x="6456518" y="4639478"/>
              <a:ext cx="580986" cy="2050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6958374" y="4728272"/>
              <a:ext cx="348553" cy="267670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Isosceles Triangle 48"/>
            <p:cNvSpPr/>
            <p:nvPr/>
          </p:nvSpPr>
          <p:spPr>
            <a:xfrm rot="5167181">
              <a:off x="5189296" y="4317066"/>
              <a:ext cx="1325264" cy="1069204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ectangle 49"/>
            <p:cNvSpPr/>
            <p:nvPr/>
          </p:nvSpPr>
          <p:spPr>
            <a:xfrm rot="21413500">
              <a:off x="4366202" y="4240438"/>
              <a:ext cx="947323" cy="13536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7103487" y="3512126"/>
              <a:ext cx="920078" cy="1409573"/>
              <a:chOff x="10515530" y="774482"/>
              <a:chExt cx="1382168" cy="2580790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62" name="Trapezoid 61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3" name="Trapezoid 62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4" name="Parallelogram 63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5" name="Parallelogram 64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60" name="Parallelogram 59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1" name="Parallelogram 60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54" name="Parallelogram 53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" name="Parallelogram 54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6" name="Parallelogram 55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7" name="Parallelogram 56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8" name="Parallelogram 57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70" name="Parallelogram 69"/>
          <p:cNvSpPr/>
          <p:nvPr/>
        </p:nvSpPr>
        <p:spPr>
          <a:xfrm rot="17640000">
            <a:off x="8762158" y="2569836"/>
            <a:ext cx="201904" cy="767962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ContrastingLeftFacing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185" y="2011680"/>
            <a:ext cx="5920415" cy="4084320"/>
          </a:xfrm>
        </p:spPr>
        <p:txBody>
          <a:bodyPr>
            <a:noAutofit/>
          </a:bodyPr>
          <a:lstStyle/>
          <a:p>
            <a:r>
              <a:rPr lang="en-US" sz="2400" dirty="0" smtClean="0"/>
              <a:t>Cooperation is a necessity for household robots operating in overlapping environments with human operators involved</a:t>
            </a:r>
          </a:p>
          <a:p>
            <a:endParaRPr lang="en-US" sz="2400" dirty="0" smtClean="0"/>
          </a:p>
          <a:p>
            <a:r>
              <a:rPr lang="en-US" sz="2400" dirty="0" smtClean="0"/>
              <a:t>Current household robots like the Roomba move until they hit obstacles. </a:t>
            </a:r>
            <a:endParaRPr lang="en-US" sz="2400" dirty="0"/>
          </a:p>
          <a:p>
            <a:pPr lvl="1"/>
            <a:r>
              <a:rPr lang="en-US" sz="2000" dirty="0" smtClean="0"/>
              <a:t>Small scale homogeneous (swarm-style) robots colliding with one another is usually assumed to be acceptable </a:t>
            </a:r>
            <a:r>
              <a:rPr lang="en-US" sz="2000" b="1" dirty="0" smtClean="0"/>
              <a:t>(Roomba Fight Video)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i="1" u="sng" dirty="0" smtClean="0"/>
              <a:t>But this is NOT sufficient considering that safety of the user IS THE TOP CONCERN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677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900" dirty="0"/>
              <a:t>Cooperative Controller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25830" y="1990165"/>
            <a:ext cx="3098376" cy="2323988"/>
            <a:chOff x="5481593" y="1308511"/>
            <a:chExt cx="6847861" cy="5136351"/>
          </a:xfrm>
        </p:grpSpPr>
        <p:sp>
          <p:nvSpPr>
            <p:cNvPr id="69" name="Parallelogram 68"/>
            <p:cNvSpPr/>
            <p:nvPr/>
          </p:nvSpPr>
          <p:spPr>
            <a:xfrm rot="2820000">
              <a:off x="10672831" y="2348626"/>
              <a:ext cx="269205" cy="102394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1173664" y="2103648"/>
              <a:ext cx="303593" cy="16026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Parallelogram 72"/>
            <p:cNvSpPr/>
            <p:nvPr/>
          </p:nvSpPr>
          <p:spPr>
            <a:xfrm rot="19860000">
              <a:off x="11447624" y="3478946"/>
              <a:ext cx="253005" cy="134275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Smiley Face 77"/>
            <p:cNvSpPr/>
            <p:nvPr/>
          </p:nvSpPr>
          <p:spPr>
            <a:xfrm>
              <a:off x="10844818" y="1308511"/>
              <a:ext cx="857698" cy="857698"/>
            </a:xfrm>
            <a:prstGeom prst="smileyFac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Parallelogram 71"/>
            <p:cNvSpPr/>
            <p:nvPr/>
          </p:nvSpPr>
          <p:spPr>
            <a:xfrm>
              <a:off x="11064921" y="3459043"/>
              <a:ext cx="277164" cy="128904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156619" y="2277701"/>
              <a:ext cx="2068625" cy="2720920"/>
              <a:chOff x="5552208" y="3902010"/>
              <a:chExt cx="1905013" cy="2505717"/>
            </a:xfrm>
          </p:grpSpPr>
          <p:sp>
            <p:nvSpPr>
              <p:cNvPr id="6" name="Trapezoid 5"/>
              <p:cNvSpPr/>
              <p:nvPr/>
            </p:nvSpPr>
            <p:spPr>
              <a:xfrm>
                <a:off x="6324605" y="4537362"/>
                <a:ext cx="166255" cy="1683327"/>
              </a:xfrm>
              <a:prstGeom prst="trapezoid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 rot="20557911" flipV="1">
                <a:off x="6480027" y="4762794"/>
                <a:ext cx="659893" cy="1010966"/>
                <a:chOff x="10515530" y="774482"/>
                <a:chExt cx="1382168" cy="2580790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10515530" y="774482"/>
                  <a:ext cx="1169288" cy="2580790"/>
                  <a:chOff x="10515530" y="774482"/>
                  <a:chExt cx="1169288" cy="2580790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10515530" y="1987492"/>
                    <a:ext cx="1169288" cy="1367780"/>
                    <a:chOff x="8085547" y="521980"/>
                    <a:chExt cx="1169288" cy="1367780"/>
                  </a:xfrm>
                  <a:grpFill/>
                </p:grpSpPr>
                <p:sp>
                  <p:nvSpPr>
                    <p:cNvPr id="33" name="Trapezoid 32"/>
                    <p:cNvSpPr/>
                    <p:nvPr/>
                  </p:nvSpPr>
                  <p:spPr>
                    <a:xfrm>
                      <a:off x="8092473" y="13993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4" name="Trapezoid 33"/>
                    <p:cNvSpPr/>
                    <p:nvPr/>
                  </p:nvSpPr>
                  <p:spPr>
                    <a:xfrm>
                      <a:off x="8085547" y="12469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5" name="Parallelogram 34"/>
                    <p:cNvSpPr/>
                    <p:nvPr/>
                  </p:nvSpPr>
                  <p:spPr>
                    <a:xfrm>
                      <a:off x="8209557" y="521980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6" name="Parallelogram 35"/>
                    <p:cNvSpPr/>
                    <p:nvPr/>
                  </p:nvSpPr>
                  <p:spPr>
                    <a:xfrm>
                      <a:off x="8777597" y="528906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sp>
                <p:nvSpPr>
                  <p:cNvPr id="31" name="Parallelogram 30"/>
                  <p:cNvSpPr/>
                  <p:nvPr/>
                </p:nvSpPr>
                <p:spPr>
                  <a:xfrm>
                    <a:off x="10988038" y="774482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2" name="Parallelogram 31"/>
                  <p:cNvSpPr/>
                  <p:nvPr/>
                </p:nvSpPr>
                <p:spPr>
                  <a:xfrm>
                    <a:off x="10683248" y="1797245"/>
                    <a:ext cx="871987" cy="187135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10856055" y="796175"/>
                  <a:ext cx="1041643" cy="2054427"/>
                  <a:chOff x="8787059" y="-1073225"/>
                  <a:chExt cx="1041643" cy="2054427"/>
                </a:xfrm>
              </p:grpSpPr>
              <p:sp>
                <p:nvSpPr>
                  <p:cNvPr id="25" name="Parallelogram 24"/>
                  <p:cNvSpPr/>
                  <p:nvPr/>
                </p:nvSpPr>
                <p:spPr>
                  <a:xfrm flipV="1">
                    <a:off x="8901285" y="-28794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" name="Parallelogram 25"/>
                  <p:cNvSpPr/>
                  <p:nvPr/>
                </p:nvSpPr>
                <p:spPr>
                  <a:xfrm flipV="1">
                    <a:off x="9490107" y="-56502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" name="Parallelogram 26"/>
                  <p:cNvSpPr/>
                  <p:nvPr/>
                </p:nvSpPr>
                <p:spPr>
                  <a:xfrm flipV="1">
                    <a:off x="9070582" y="-1073225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" name="Parallelogram 27"/>
                  <p:cNvSpPr/>
                  <p:nvPr/>
                </p:nvSpPr>
                <p:spPr>
                  <a:xfrm flipV="1">
                    <a:off x="8925607" y="-97521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Parallelogram 28"/>
                  <p:cNvSpPr/>
                  <p:nvPr/>
                </p:nvSpPr>
                <p:spPr>
                  <a:xfrm flipV="1">
                    <a:off x="8787059" y="-1067349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sp>
            <p:nvSpPr>
              <p:cNvPr id="8" name="Oval 7"/>
              <p:cNvSpPr/>
              <p:nvPr/>
            </p:nvSpPr>
            <p:spPr>
              <a:xfrm>
                <a:off x="6352313" y="5832336"/>
                <a:ext cx="335974" cy="31907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Parallelogram 8"/>
              <p:cNvSpPr/>
              <p:nvPr/>
            </p:nvSpPr>
            <p:spPr>
              <a:xfrm rot="20927221">
                <a:off x="5552208" y="4493834"/>
                <a:ext cx="900551" cy="193964"/>
              </a:xfrm>
              <a:prstGeom prst="parallelogram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Trapezoid 9"/>
              <p:cNvSpPr/>
              <p:nvPr/>
            </p:nvSpPr>
            <p:spPr>
              <a:xfrm>
                <a:off x="5590309" y="4530436"/>
                <a:ext cx="166255" cy="16833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" name="Trapezoid 10"/>
              <p:cNvSpPr/>
              <p:nvPr/>
            </p:nvSpPr>
            <p:spPr>
              <a:xfrm>
                <a:off x="7135103" y="4578926"/>
                <a:ext cx="166255" cy="16833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Parallelogram 11"/>
              <p:cNvSpPr/>
              <p:nvPr/>
            </p:nvSpPr>
            <p:spPr>
              <a:xfrm rot="596497">
                <a:off x="5569527" y="4572000"/>
                <a:ext cx="900551" cy="19396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Parallelogram 12"/>
              <p:cNvSpPr/>
              <p:nvPr/>
            </p:nvSpPr>
            <p:spPr>
              <a:xfrm rot="20927221">
                <a:off x="6427996" y="4583357"/>
                <a:ext cx="900551" cy="19396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rapezoid 13"/>
              <p:cNvSpPr/>
              <p:nvPr/>
            </p:nvSpPr>
            <p:spPr>
              <a:xfrm rot="804077">
                <a:off x="5645854" y="4611598"/>
                <a:ext cx="584536" cy="182690"/>
              </a:xfrm>
              <a:prstGeom prst="trapezoid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Parallelogram 14"/>
              <p:cNvSpPr/>
              <p:nvPr/>
            </p:nvSpPr>
            <p:spPr>
              <a:xfrm flipH="1">
                <a:off x="5926283" y="3910733"/>
                <a:ext cx="103910" cy="73261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Trapezoid 15"/>
              <p:cNvSpPr/>
              <p:nvPr/>
            </p:nvSpPr>
            <p:spPr>
              <a:xfrm rot="804077">
                <a:off x="5569652" y="4660088"/>
                <a:ext cx="584536" cy="182690"/>
              </a:xfrm>
              <a:prstGeom prst="trapezoid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Trapezoid 16"/>
              <p:cNvSpPr/>
              <p:nvPr/>
            </p:nvSpPr>
            <p:spPr>
              <a:xfrm flipV="1">
                <a:off x="5604290" y="3902010"/>
                <a:ext cx="637187" cy="397178"/>
              </a:xfrm>
              <a:prstGeom prst="trapezoid">
                <a:avLst/>
              </a:prstGeom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590309" y="5901612"/>
                <a:ext cx="335974" cy="31907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262259" y="6054012"/>
                <a:ext cx="335974" cy="31907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121247" y="5936246"/>
                <a:ext cx="335974" cy="31907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Trapezoid 20"/>
              <p:cNvSpPr/>
              <p:nvPr/>
            </p:nvSpPr>
            <p:spPr>
              <a:xfrm rot="21194668">
                <a:off x="5591574" y="5040388"/>
                <a:ext cx="893618" cy="472302"/>
              </a:xfrm>
              <a:prstGeom prst="trapezoid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Trapezoid 21"/>
              <p:cNvSpPr/>
              <p:nvPr/>
            </p:nvSpPr>
            <p:spPr>
              <a:xfrm>
                <a:off x="6241477" y="4724400"/>
                <a:ext cx="166255" cy="16833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8135707" y="4803207"/>
              <a:ext cx="4047561" cy="1506785"/>
              <a:chOff x="1528549" y="3512126"/>
              <a:chExt cx="6850306" cy="2550162"/>
            </a:xfrm>
          </p:grpSpPr>
          <p:sp>
            <p:nvSpPr>
              <p:cNvPr id="39" name="Trapezoid 38"/>
              <p:cNvSpPr/>
              <p:nvPr/>
            </p:nvSpPr>
            <p:spPr>
              <a:xfrm>
                <a:off x="1528549" y="4071383"/>
                <a:ext cx="6850306" cy="1987142"/>
              </a:xfrm>
              <a:prstGeom prst="trapezoid">
                <a:avLst>
                  <a:gd name="adj" fmla="val 7365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Trapezoid 39"/>
              <p:cNvSpPr/>
              <p:nvPr/>
            </p:nvSpPr>
            <p:spPr>
              <a:xfrm>
                <a:off x="3511351" y="4075146"/>
                <a:ext cx="2625672" cy="1987142"/>
              </a:xfrm>
              <a:prstGeom prst="trapezoid">
                <a:avLst>
                  <a:gd name="adj" fmla="val 622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Trapezoid 40"/>
              <p:cNvSpPr/>
              <p:nvPr/>
            </p:nvSpPr>
            <p:spPr>
              <a:xfrm>
                <a:off x="6379905" y="4807533"/>
                <a:ext cx="1627796" cy="49738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Trapezoid 41"/>
              <p:cNvSpPr/>
              <p:nvPr/>
            </p:nvSpPr>
            <p:spPr>
              <a:xfrm>
                <a:off x="6389327" y="4658695"/>
                <a:ext cx="1627796" cy="49738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 rot="15852368">
                <a:off x="6434541" y="4645515"/>
                <a:ext cx="452166" cy="1526059"/>
                <a:chOff x="6209731" y="3930555"/>
                <a:chExt cx="545911" cy="1842448"/>
              </a:xfrm>
            </p:grpSpPr>
            <p:sp>
              <p:nvSpPr>
                <p:cNvPr id="66" name="Diagonal Stripe 65"/>
                <p:cNvSpPr/>
                <p:nvPr/>
              </p:nvSpPr>
              <p:spPr>
                <a:xfrm flipH="1">
                  <a:off x="6455391" y="3930555"/>
                  <a:ext cx="300251" cy="1162334"/>
                </a:xfrm>
                <a:prstGeom prst="diagStrip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Diagonal Stripe 66"/>
                <p:cNvSpPr/>
                <p:nvPr/>
              </p:nvSpPr>
              <p:spPr>
                <a:xfrm>
                  <a:off x="6209731" y="3941599"/>
                  <a:ext cx="387143" cy="1831404"/>
                </a:xfrm>
                <a:prstGeom prst="diagStrip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" name="Trapezoid 43"/>
              <p:cNvSpPr/>
              <p:nvPr/>
            </p:nvSpPr>
            <p:spPr>
              <a:xfrm>
                <a:off x="7177145" y="4999006"/>
                <a:ext cx="846419" cy="302592"/>
              </a:xfrm>
              <a:prstGeom prst="trapezoid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5" name="Trapezoid 44"/>
              <p:cNvSpPr/>
              <p:nvPr/>
            </p:nvSpPr>
            <p:spPr>
              <a:xfrm>
                <a:off x="7212940" y="4933062"/>
                <a:ext cx="846419" cy="302592"/>
              </a:xfrm>
              <a:prstGeom prst="trapezoid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465941" y="4739336"/>
                <a:ext cx="580986" cy="20507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456518" y="4639478"/>
                <a:ext cx="580986" cy="20507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8" name="Isosceles Triangle 47"/>
              <p:cNvSpPr/>
              <p:nvPr/>
            </p:nvSpPr>
            <p:spPr>
              <a:xfrm>
                <a:off x="6958374" y="4728272"/>
                <a:ext cx="348553" cy="267670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9" name="Isosceles Triangle 48"/>
              <p:cNvSpPr/>
              <p:nvPr/>
            </p:nvSpPr>
            <p:spPr>
              <a:xfrm rot="5167181">
                <a:off x="5189296" y="4317066"/>
                <a:ext cx="1325264" cy="1069204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1413500">
                <a:off x="4366202" y="4240438"/>
                <a:ext cx="947323" cy="135368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7103487" y="3512126"/>
                <a:ext cx="920078" cy="1409573"/>
                <a:chOff x="10515530" y="774482"/>
                <a:chExt cx="1382168" cy="258079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0515530" y="774482"/>
                  <a:ext cx="1169288" cy="2580790"/>
                  <a:chOff x="10515530" y="774482"/>
                  <a:chExt cx="1169288" cy="2580790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10515530" y="1987492"/>
                    <a:ext cx="1169288" cy="1367780"/>
                    <a:chOff x="8085547" y="521980"/>
                    <a:chExt cx="1169288" cy="1367780"/>
                  </a:xfrm>
                  <a:grpFill/>
                </p:grpSpPr>
                <p:sp>
                  <p:nvSpPr>
                    <p:cNvPr id="62" name="Trapezoid 61"/>
                    <p:cNvSpPr/>
                    <p:nvPr/>
                  </p:nvSpPr>
                  <p:spPr>
                    <a:xfrm>
                      <a:off x="8092473" y="13993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63" name="Trapezoid 62"/>
                    <p:cNvSpPr/>
                    <p:nvPr/>
                  </p:nvSpPr>
                  <p:spPr>
                    <a:xfrm>
                      <a:off x="8085547" y="12469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64" name="Parallelogram 63"/>
                    <p:cNvSpPr/>
                    <p:nvPr/>
                  </p:nvSpPr>
                  <p:spPr>
                    <a:xfrm>
                      <a:off x="8209557" y="521980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65" name="Parallelogram 64"/>
                    <p:cNvSpPr/>
                    <p:nvPr/>
                  </p:nvSpPr>
                  <p:spPr>
                    <a:xfrm>
                      <a:off x="8777597" y="528906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sp>
                <p:nvSpPr>
                  <p:cNvPr id="60" name="Parallelogram 59"/>
                  <p:cNvSpPr/>
                  <p:nvPr/>
                </p:nvSpPr>
                <p:spPr>
                  <a:xfrm>
                    <a:off x="10988038" y="774482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>
                    <a:off x="10683248" y="1797245"/>
                    <a:ext cx="871987" cy="187135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>
                  <a:off x="10856055" y="796175"/>
                  <a:ext cx="1041643" cy="2054427"/>
                  <a:chOff x="8787059" y="-1073225"/>
                  <a:chExt cx="1041643" cy="2054427"/>
                </a:xfrm>
              </p:grpSpPr>
              <p:sp>
                <p:nvSpPr>
                  <p:cNvPr id="54" name="Parallelogram 53"/>
                  <p:cNvSpPr/>
                  <p:nvPr/>
                </p:nvSpPr>
                <p:spPr>
                  <a:xfrm flipV="1">
                    <a:off x="8901285" y="-28794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5" name="Parallelogram 54"/>
                  <p:cNvSpPr/>
                  <p:nvPr/>
                </p:nvSpPr>
                <p:spPr>
                  <a:xfrm flipV="1">
                    <a:off x="9490107" y="-56502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6" name="Parallelogram 55"/>
                  <p:cNvSpPr/>
                  <p:nvPr/>
                </p:nvSpPr>
                <p:spPr>
                  <a:xfrm flipV="1">
                    <a:off x="9070582" y="-1073225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7" name="Parallelogram 56"/>
                  <p:cNvSpPr/>
                  <p:nvPr/>
                </p:nvSpPr>
                <p:spPr>
                  <a:xfrm flipV="1">
                    <a:off x="8925607" y="-97521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8" name="Parallelogram 57"/>
                  <p:cNvSpPr/>
                  <p:nvPr/>
                </p:nvSpPr>
                <p:spPr>
                  <a:xfrm flipV="1">
                    <a:off x="8787059" y="-1067349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70" name="Parallelogram 69"/>
            <p:cNvSpPr/>
            <p:nvPr/>
          </p:nvSpPr>
          <p:spPr>
            <a:xfrm rot="17640000">
              <a:off x="11682877" y="2283448"/>
              <a:ext cx="269205" cy="102394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5761805" y="4852036"/>
              <a:ext cx="4925961" cy="1592826"/>
            </a:xfrm>
            <a:custGeom>
              <a:avLst/>
              <a:gdLst>
                <a:gd name="connsiteX0" fmla="*/ 4925961 w 4925961"/>
                <a:gd name="connsiteY0" fmla="*/ 0 h 1592826"/>
                <a:gd name="connsiteX1" fmla="*/ 4852219 w 4925961"/>
                <a:gd name="connsiteY1" fmla="*/ 44245 h 1592826"/>
                <a:gd name="connsiteX2" fmla="*/ 4763729 w 4925961"/>
                <a:gd name="connsiteY2" fmla="*/ 58993 h 1592826"/>
                <a:gd name="connsiteX3" fmla="*/ 4011561 w 4925961"/>
                <a:gd name="connsiteY3" fmla="*/ 44245 h 1592826"/>
                <a:gd name="connsiteX4" fmla="*/ 3908322 w 4925961"/>
                <a:gd name="connsiteY4" fmla="*/ 29497 h 1592826"/>
                <a:gd name="connsiteX5" fmla="*/ 3465871 w 4925961"/>
                <a:gd name="connsiteY5" fmla="*/ 58993 h 1592826"/>
                <a:gd name="connsiteX6" fmla="*/ 3421625 w 4925961"/>
                <a:gd name="connsiteY6" fmla="*/ 73742 h 1592826"/>
                <a:gd name="connsiteX7" fmla="*/ 3200400 w 4925961"/>
                <a:gd name="connsiteY7" fmla="*/ 235974 h 1592826"/>
                <a:gd name="connsiteX8" fmla="*/ 3082413 w 4925961"/>
                <a:gd name="connsiteY8" fmla="*/ 368710 h 1592826"/>
                <a:gd name="connsiteX9" fmla="*/ 2993922 w 4925961"/>
                <a:gd name="connsiteY9" fmla="*/ 442451 h 1592826"/>
                <a:gd name="connsiteX10" fmla="*/ 2831690 w 4925961"/>
                <a:gd name="connsiteY10" fmla="*/ 486697 h 1592826"/>
                <a:gd name="connsiteX11" fmla="*/ 2566219 w 4925961"/>
                <a:gd name="connsiteY11" fmla="*/ 471948 h 1592826"/>
                <a:gd name="connsiteX12" fmla="*/ 2521974 w 4925961"/>
                <a:gd name="connsiteY12" fmla="*/ 457200 h 1592826"/>
                <a:gd name="connsiteX13" fmla="*/ 2462980 w 4925961"/>
                <a:gd name="connsiteY13" fmla="*/ 442451 h 1592826"/>
                <a:gd name="connsiteX14" fmla="*/ 2286000 w 4925961"/>
                <a:gd name="connsiteY14" fmla="*/ 457200 h 1592826"/>
                <a:gd name="connsiteX15" fmla="*/ 2197509 w 4925961"/>
                <a:gd name="connsiteY15" fmla="*/ 486697 h 1592826"/>
                <a:gd name="connsiteX16" fmla="*/ 2138516 w 4925961"/>
                <a:gd name="connsiteY16" fmla="*/ 560439 h 1592826"/>
                <a:gd name="connsiteX17" fmla="*/ 2094271 w 4925961"/>
                <a:gd name="connsiteY17" fmla="*/ 575187 h 1592826"/>
                <a:gd name="connsiteX18" fmla="*/ 2050025 w 4925961"/>
                <a:gd name="connsiteY18" fmla="*/ 634181 h 1592826"/>
                <a:gd name="connsiteX19" fmla="*/ 1991032 w 4925961"/>
                <a:gd name="connsiteY19" fmla="*/ 678426 h 1592826"/>
                <a:gd name="connsiteX20" fmla="*/ 1946787 w 4925961"/>
                <a:gd name="connsiteY20" fmla="*/ 722671 h 1592826"/>
                <a:gd name="connsiteX21" fmla="*/ 1887793 w 4925961"/>
                <a:gd name="connsiteY21" fmla="*/ 752168 h 1592826"/>
                <a:gd name="connsiteX22" fmla="*/ 1843548 w 4925961"/>
                <a:gd name="connsiteY22" fmla="*/ 796413 h 1592826"/>
                <a:gd name="connsiteX23" fmla="*/ 1755058 w 4925961"/>
                <a:gd name="connsiteY23" fmla="*/ 840658 h 1592826"/>
                <a:gd name="connsiteX24" fmla="*/ 1666567 w 4925961"/>
                <a:gd name="connsiteY24" fmla="*/ 899651 h 1592826"/>
                <a:gd name="connsiteX25" fmla="*/ 1578077 w 4925961"/>
                <a:gd name="connsiteY25" fmla="*/ 958645 h 1592826"/>
                <a:gd name="connsiteX26" fmla="*/ 1504335 w 4925961"/>
                <a:gd name="connsiteY26" fmla="*/ 1091381 h 1592826"/>
                <a:gd name="connsiteX27" fmla="*/ 1489587 w 4925961"/>
                <a:gd name="connsiteY27" fmla="*/ 1150374 h 1592826"/>
                <a:gd name="connsiteX28" fmla="*/ 1445342 w 4925961"/>
                <a:gd name="connsiteY28" fmla="*/ 1179871 h 1592826"/>
                <a:gd name="connsiteX29" fmla="*/ 1327354 w 4925961"/>
                <a:gd name="connsiteY29" fmla="*/ 1209368 h 1592826"/>
                <a:gd name="connsiteX30" fmla="*/ 1283109 w 4925961"/>
                <a:gd name="connsiteY30" fmla="*/ 1238864 h 1592826"/>
                <a:gd name="connsiteX31" fmla="*/ 1209367 w 4925961"/>
                <a:gd name="connsiteY31" fmla="*/ 1268361 h 1592826"/>
                <a:gd name="connsiteX32" fmla="*/ 1076632 w 4925961"/>
                <a:gd name="connsiteY32" fmla="*/ 1297858 h 1592826"/>
                <a:gd name="connsiteX33" fmla="*/ 1032387 w 4925961"/>
                <a:gd name="connsiteY33" fmla="*/ 1327355 h 1592826"/>
                <a:gd name="connsiteX34" fmla="*/ 973393 w 4925961"/>
                <a:gd name="connsiteY34" fmla="*/ 1342103 h 1592826"/>
                <a:gd name="connsiteX35" fmla="*/ 781664 w 4925961"/>
                <a:gd name="connsiteY35" fmla="*/ 1371600 h 1592826"/>
                <a:gd name="connsiteX36" fmla="*/ 206477 w 4925961"/>
                <a:gd name="connsiteY36" fmla="*/ 1386348 h 1592826"/>
                <a:gd name="connsiteX37" fmla="*/ 103238 w 4925961"/>
                <a:gd name="connsiteY37" fmla="*/ 1474839 h 1592826"/>
                <a:gd name="connsiteX38" fmla="*/ 58993 w 4925961"/>
                <a:gd name="connsiteY38" fmla="*/ 1504335 h 1592826"/>
                <a:gd name="connsiteX39" fmla="*/ 0 w 4925961"/>
                <a:gd name="connsiteY39" fmla="*/ 1592826 h 159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925961" h="1592826">
                  <a:moveTo>
                    <a:pt x="4925961" y="0"/>
                  </a:moveTo>
                  <a:cubicBezTo>
                    <a:pt x="4901380" y="14748"/>
                    <a:pt x="4879159" y="34449"/>
                    <a:pt x="4852219" y="44245"/>
                  </a:cubicBezTo>
                  <a:cubicBezTo>
                    <a:pt x="4824116" y="54464"/>
                    <a:pt x="4793633" y="58993"/>
                    <a:pt x="4763729" y="58993"/>
                  </a:cubicBezTo>
                  <a:cubicBezTo>
                    <a:pt x="4512958" y="58993"/>
                    <a:pt x="4262284" y="49161"/>
                    <a:pt x="4011561" y="44245"/>
                  </a:cubicBezTo>
                  <a:cubicBezTo>
                    <a:pt x="3977148" y="39329"/>
                    <a:pt x="3943084" y="29497"/>
                    <a:pt x="3908322" y="29497"/>
                  </a:cubicBezTo>
                  <a:cubicBezTo>
                    <a:pt x="3620443" y="29497"/>
                    <a:pt x="3646544" y="28881"/>
                    <a:pt x="3465871" y="58993"/>
                  </a:cubicBezTo>
                  <a:cubicBezTo>
                    <a:pt x="3451122" y="63909"/>
                    <a:pt x="3435215" y="66192"/>
                    <a:pt x="3421625" y="73742"/>
                  </a:cubicBezTo>
                  <a:cubicBezTo>
                    <a:pt x="3380122" y="96799"/>
                    <a:pt x="3213082" y="216952"/>
                    <a:pt x="3200400" y="235974"/>
                  </a:cubicBezTo>
                  <a:cubicBezTo>
                    <a:pt x="3106777" y="376408"/>
                    <a:pt x="3184323" y="281358"/>
                    <a:pt x="3082413" y="368710"/>
                  </a:cubicBezTo>
                  <a:cubicBezTo>
                    <a:pt x="3045011" y="400769"/>
                    <a:pt x="3039054" y="422392"/>
                    <a:pt x="2993922" y="442451"/>
                  </a:cubicBezTo>
                  <a:cubicBezTo>
                    <a:pt x="2932683" y="469668"/>
                    <a:pt x="2894777" y="474079"/>
                    <a:pt x="2831690" y="486697"/>
                  </a:cubicBezTo>
                  <a:cubicBezTo>
                    <a:pt x="2743200" y="481781"/>
                    <a:pt x="2654447" y="480351"/>
                    <a:pt x="2566219" y="471948"/>
                  </a:cubicBezTo>
                  <a:cubicBezTo>
                    <a:pt x="2550743" y="470474"/>
                    <a:pt x="2536922" y="461471"/>
                    <a:pt x="2521974" y="457200"/>
                  </a:cubicBezTo>
                  <a:cubicBezTo>
                    <a:pt x="2502484" y="451631"/>
                    <a:pt x="2482645" y="447367"/>
                    <a:pt x="2462980" y="442451"/>
                  </a:cubicBezTo>
                  <a:cubicBezTo>
                    <a:pt x="2403987" y="447367"/>
                    <a:pt x="2344392" y="447468"/>
                    <a:pt x="2286000" y="457200"/>
                  </a:cubicBezTo>
                  <a:cubicBezTo>
                    <a:pt x="2255330" y="462312"/>
                    <a:pt x="2197509" y="486697"/>
                    <a:pt x="2197509" y="486697"/>
                  </a:cubicBezTo>
                  <a:cubicBezTo>
                    <a:pt x="2177845" y="511278"/>
                    <a:pt x="2162416" y="539953"/>
                    <a:pt x="2138516" y="560439"/>
                  </a:cubicBezTo>
                  <a:cubicBezTo>
                    <a:pt x="2126713" y="570556"/>
                    <a:pt x="2106214" y="565235"/>
                    <a:pt x="2094271" y="575187"/>
                  </a:cubicBezTo>
                  <a:cubicBezTo>
                    <a:pt x="2075387" y="590923"/>
                    <a:pt x="2067406" y="616800"/>
                    <a:pt x="2050025" y="634181"/>
                  </a:cubicBezTo>
                  <a:cubicBezTo>
                    <a:pt x="2032644" y="651562"/>
                    <a:pt x="2009695" y="662429"/>
                    <a:pt x="1991032" y="678426"/>
                  </a:cubicBezTo>
                  <a:cubicBezTo>
                    <a:pt x="1975196" y="692000"/>
                    <a:pt x="1963759" y="710548"/>
                    <a:pt x="1946787" y="722671"/>
                  </a:cubicBezTo>
                  <a:cubicBezTo>
                    <a:pt x="1928896" y="735450"/>
                    <a:pt x="1905684" y="739389"/>
                    <a:pt x="1887793" y="752168"/>
                  </a:cubicBezTo>
                  <a:cubicBezTo>
                    <a:pt x="1870821" y="764291"/>
                    <a:pt x="1859571" y="783060"/>
                    <a:pt x="1843548" y="796413"/>
                  </a:cubicBezTo>
                  <a:cubicBezTo>
                    <a:pt x="1805427" y="828181"/>
                    <a:pt x="1799403" y="825877"/>
                    <a:pt x="1755058" y="840658"/>
                  </a:cubicBezTo>
                  <a:cubicBezTo>
                    <a:pt x="1656864" y="938852"/>
                    <a:pt x="1762618" y="846289"/>
                    <a:pt x="1666567" y="899651"/>
                  </a:cubicBezTo>
                  <a:cubicBezTo>
                    <a:pt x="1635577" y="916867"/>
                    <a:pt x="1578077" y="958645"/>
                    <a:pt x="1578077" y="958645"/>
                  </a:cubicBezTo>
                  <a:cubicBezTo>
                    <a:pt x="1559303" y="989934"/>
                    <a:pt x="1518440" y="1053767"/>
                    <a:pt x="1504335" y="1091381"/>
                  </a:cubicBezTo>
                  <a:cubicBezTo>
                    <a:pt x="1497218" y="1110360"/>
                    <a:pt x="1500830" y="1133509"/>
                    <a:pt x="1489587" y="1150374"/>
                  </a:cubicBezTo>
                  <a:cubicBezTo>
                    <a:pt x="1479755" y="1165122"/>
                    <a:pt x="1461196" y="1171944"/>
                    <a:pt x="1445342" y="1179871"/>
                  </a:cubicBezTo>
                  <a:cubicBezTo>
                    <a:pt x="1415112" y="1194986"/>
                    <a:pt x="1355396" y="1203759"/>
                    <a:pt x="1327354" y="1209368"/>
                  </a:cubicBezTo>
                  <a:cubicBezTo>
                    <a:pt x="1312606" y="1219200"/>
                    <a:pt x="1298963" y="1230937"/>
                    <a:pt x="1283109" y="1238864"/>
                  </a:cubicBezTo>
                  <a:cubicBezTo>
                    <a:pt x="1259430" y="1250704"/>
                    <a:pt x="1234483" y="1259989"/>
                    <a:pt x="1209367" y="1268361"/>
                  </a:cubicBezTo>
                  <a:cubicBezTo>
                    <a:pt x="1178117" y="1278778"/>
                    <a:pt x="1105865" y="1292012"/>
                    <a:pt x="1076632" y="1297858"/>
                  </a:cubicBezTo>
                  <a:cubicBezTo>
                    <a:pt x="1061884" y="1307690"/>
                    <a:pt x="1048679" y="1320373"/>
                    <a:pt x="1032387" y="1327355"/>
                  </a:cubicBezTo>
                  <a:cubicBezTo>
                    <a:pt x="1013756" y="1335340"/>
                    <a:pt x="992883" y="1336535"/>
                    <a:pt x="973393" y="1342103"/>
                  </a:cubicBezTo>
                  <a:cubicBezTo>
                    <a:pt x="858912" y="1374811"/>
                    <a:pt x="1018873" y="1347878"/>
                    <a:pt x="781664" y="1371600"/>
                  </a:cubicBezTo>
                  <a:cubicBezTo>
                    <a:pt x="644051" y="1367013"/>
                    <a:pt x="375720" y="1321254"/>
                    <a:pt x="206477" y="1386348"/>
                  </a:cubicBezTo>
                  <a:cubicBezTo>
                    <a:pt x="165447" y="1402129"/>
                    <a:pt x="135463" y="1447985"/>
                    <a:pt x="103238" y="1474839"/>
                  </a:cubicBezTo>
                  <a:cubicBezTo>
                    <a:pt x="89621" y="1486186"/>
                    <a:pt x="73741" y="1494503"/>
                    <a:pt x="58993" y="1504335"/>
                  </a:cubicBezTo>
                  <a:lnTo>
                    <a:pt x="0" y="1592826"/>
                  </a:lnTo>
                </a:path>
              </a:pathLst>
            </a:custGeom>
            <a:noFill/>
            <a:ln w="76200">
              <a:prstDash val="lgDash"/>
              <a:headEnd type="none" w="med" len="med"/>
              <a:tailEnd type="triangle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 flipH="1">
              <a:off x="5481593" y="5688260"/>
              <a:ext cx="5423493" cy="0"/>
            </a:xfrm>
            <a:prstGeom prst="straightConnector1">
              <a:avLst/>
            </a:prstGeom>
            <a:ln w="76200">
              <a:prstDash val="dash"/>
              <a:tailEnd type="triangle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572" y="1981200"/>
            <a:ext cx="6672446" cy="4267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Example situations will be encountered where MVAR and FCR should work together: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MVAR </a:t>
            </a:r>
            <a:r>
              <a:rPr lang="en-US" sz="2400" dirty="0" smtClean="0"/>
              <a:t>crosses paths with FCR in a projected trajectory </a:t>
            </a:r>
            <a:r>
              <a:rPr lang="en-US" sz="2400" b="1" dirty="0" smtClean="0"/>
              <a:t>(pictured)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FCR </a:t>
            </a:r>
            <a:r>
              <a:rPr lang="en-US" sz="2400" dirty="0" smtClean="0"/>
              <a:t>finds a dirty area under MVAR frame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Transporting </a:t>
            </a:r>
            <a:r>
              <a:rPr lang="en-US" sz="2400" dirty="0"/>
              <a:t>items picked up by FCR to MVAR to </a:t>
            </a:r>
            <a:r>
              <a:rPr lang="en-US" sz="2400" dirty="0" smtClean="0"/>
              <a:t>user/operator</a:t>
            </a:r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925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45734"/>
            <a:ext cx="8212756" cy="4859866"/>
          </a:xfrm>
        </p:spPr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sz="2800" dirty="0" smtClean="0"/>
              <a:t>Demand is only increasing for assistive robots</a:t>
            </a:r>
            <a:endParaRPr lang="en-US" sz="2800" dirty="0"/>
          </a:p>
          <a:p>
            <a:pPr lvl="2"/>
            <a:r>
              <a:rPr lang="en-US" sz="2100" dirty="0" smtClean="0"/>
              <a:t>Japan, Europe, Korea and the US all have age-related population problems that can be helped by assistive robots</a:t>
            </a:r>
          </a:p>
          <a:p>
            <a:pPr lvl="2"/>
            <a:r>
              <a:rPr lang="en-US" sz="2100" dirty="0" smtClean="0"/>
              <a:t>The </a:t>
            </a:r>
            <a:r>
              <a:rPr lang="en-US" sz="2100" dirty="0"/>
              <a:t>Robotics and Automation Society states that important research projects have been recently launched in </a:t>
            </a:r>
            <a:r>
              <a:rPr lang="en-US" sz="2100" b="1" i="1" u="sng" dirty="0"/>
              <a:t>Europe, Japan and Korea</a:t>
            </a:r>
            <a:r>
              <a:rPr lang="en-US" sz="2100" dirty="0"/>
              <a:t>. </a:t>
            </a:r>
            <a:r>
              <a:rPr lang="en-US" sz="2100" dirty="0" smtClean="0"/>
              <a:t>The </a:t>
            </a:r>
            <a:r>
              <a:rPr lang="en-US" sz="2100" b="1" i="1" u="sng" dirty="0" smtClean="0"/>
              <a:t>US </a:t>
            </a:r>
            <a:r>
              <a:rPr lang="en-US" sz="2100" b="1" i="1" u="sng" dirty="0"/>
              <a:t>is not </a:t>
            </a:r>
            <a:r>
              <a:rPr lang="en-US" sz="2100" b="1" i="1" u="sng" dirty="0" smtClean="0"/>
              <a:t>even listed </a:t>
            </a:r>
            <a:r>
              <a:rPr lang="en-US" sz="2100" b="1" i="1" u="sng" dirty="0"/>
              <a:t>as a key player</a:t>
            </a:r>
            <a:r>
              <a:rPr lang="en-US" sz="2100" dirty="0"/>
              <a:t> in the </a:t>
            </a:r>
            <a:r>
              <a:rPr lang="en-US" sz="2100" dirty="0" smtClean="0"/>
              <a:t>research. </a:t>
            </a:r>
            <a:r>
              <a:rPr lang="en-US" sz="2100" dirty="0"/>
              <a:t>[</a:t>
            </a:r>
            <a:r>
              <a:rPr lang="en-US" sz="2100" i="1" dirty="0">
                <a:hlinkClick r:id="rId3"/>
              </a:rPr>
              <a:t>http://www.ieee-ras.org/rehabilitation-robotics</a:t>
            </a:r>
            <a:r>
              <a:rPr lang="en-US" sz="2100" i="1" dirty="0" smtClean="0"/>
              <a:t>]</a:t>
            </a:r>
            <a:endParaRPr lang="en-US" sz="2100" dirty="0" smtClean="0"/>
          </a:p>
          <a:p>
            <a:pPr lvl="2"/>
            <a:r>
              <a:rPr lang="en-US" sz="2100" dirty="0" smtClean="0"/>
              <a:t>Conferences: </a:t>
            </a:r>
            <a:r>
              <a:rPr lang="en-US" sz="2100" i="1" dirty="0" smtClean="0"/>
              <a:t>IEEE International Conference on Rehabilitation Robotics</a:t>
            </a:r>
            <a:r>
              <a:rPr lang="en-US" sz="2100" dirty="0" smtClean="0"/>
              <a:t> (</a:t>
            </a:r>
            <a:r>
              <a:rPr lang="en-US" sz="2100" b="1" u="sng" dirty="0" smtClean="0"/>
              <a:t>ICORR</a:t>
            </a:r>
            <a:r>
              <a:rPr lang="en-US" sz="2100" dirty="0" smtClean="0"/>
              <a:t>) –2013 attendance: 340, </a:t>
            </a:r>
            <a:r>
              <a:rPr lang="en-US" sz="2100" i="1" dirty="0" smtClean="0"/>
              <a:t>IEEE Technologies for Practical Robot Applications</a:t>
            </a:r>
            <a:r>
              <a:rPr lang="en-US" sz="2100" dirty="0" smtClean="0"/>
              <a:t> (</a:t>
            </a:r>
            <a:r>
              <a:rPr lang="en-US" sz="2100" b="1" u="sng" dirty="0" err="1" smtClean="0"/>
              <a:t>TePRA</a:t>
            </a:r>
            <a:r>
              <a:rPr lang="en-US" sz="2100" dirty="0" smtClean="0"/>
              <a:t>), </a:t>
            </a:r>
            <a:r>
              <a:rPr lang="en-US" sz="2100" i="1" dirty="0" smtClean="0"/>
              <a:t>The Rehabilitation Engineering and Assistive Technology Society of North America</a:t>
            </a:r>
            <a:r>
              <a:rPr lang="en-US" sz="2100" dirty="0" smtClean="0"/>
              <a:t> (</a:t>
            </a:r>
            <a:r>
              <a:rPr lang="en-US" sz="2100" b="1" u="sng" dirty="0" smtClean="0"/>
              <a:t>RESNA</a:t>
            </a:r>
            <a:r>
              <a:rPr lang="en-US" sz="2100" dirty="0" smtClean="0"/>
              <a:t>) partners with ICORR</a:t>
            </a:r>
          </a:p>
          <a:p>
            <a:pPr lvl="2"/>
            <a:r>
              <a:rPr lang="en-US" sz="2100" dirty="0" smtClean="0"/>
              <a:t>Regular IEEE Spectrum e-articles asking “where are our home robots?”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6261564"/>
            <a:ext cx="1811956" cy="5964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00" b="-5432"/>
          <a:stretch/>
        </p:blipFill>
        <p:spPr>
          <a:xfrm>
            <a:off x="4267200" y="6410649"/>
            <a:ext cx="1600200" cy="3711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1347" t="10976" r="26574" b="69512"/>
          <a:stretch/>
        </p:blipFill>
        <p:spPr>
          <a:xfrm>
            <a:off x="457200" y="6175363"/>
            <a:ext cx="3429000" cy="58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2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900" dirty="0"/>
              <a:t>Cooperative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572" y="1981200"/>
            <a:ext cx="6672446" cy="4267200"/>
          </a:xfrm>
        </p:spPr>
        <p:txBody>
          <a:bodyPr>
            <a:noAutofit/>
          </a:bodyPr>
          <a:lstStyle/>
          <a:p>
            <a:r>
              <a:rPr lang="en-US" sz="2800" dirty="0"/>
              <a:t>Policies need to be established for situations where cooperation is either beneficial in terms of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lvl="1"/>
            <a:r>
              <a:rPr lang="en-US" sz="2400" dirty="0"/>
              <a:t>safety (to prevent operator injury) </a:t>
            </a:r>
            <a:endParaRPr lang="en-US" sz="2400" dirty="0" smtClean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cost reduction (to use smaller </a:t>
            </a:r>
            <a:r>
              <a:rPr lang="en-US" sz="2400" dirty="0" smtClean="0"/>
              <a:t>cheaper components</a:t>
            </a:r>
            <a:r>
              <a:rPr lang="en-US" sz="2400" dirty="0"/>
              <a:t>, i.e. smaller robotic arms</a:t>
            </a:r>
            <a:r>
              <a:rPr lang="en-US" sz="2400" dirty="0" smtClean="0"/>
              <a:t>) and sharing across both platforms</a:t>
            </a:r>
            <a:endParaRPr lang="en-US" sz="2400" dirty="0"/>
          </a:p>
          <a:p>
            <a:pPr lvl="1"/>
            <a:endParaRPr lang="en-US" sz="2400" dirty="0" smtClean="0"/>
          </a:p>
          <a:p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5943600" y="2362200"/>
            <a:ext cx="2641366" cy="1981200"/>
            <a:chOff x="5481593" y="1308511"/>
            <a:chExt cx="6847861" cy="5136351"/>
          </a:xfrm>
        </p:grpSpPr>
        <p:sp>
          <p:nvSpPr>
            <p:cNvPr id="69" name="Parallelogram 68"/>
            <p:cNvSpPr/>
            <p:nvPr/>
          </p:nvSpPr>
          <p:spPr>
            <a:xfrm rot="2820000">
              <a:off x="10672831" y="2348626"/>
              <a:ext cx="269205" cy="102394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1173664" y="2103648"/>
              <a:ext cx="303593" cy="16026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Parallelogram 72"/>
            <p:cNvSpPr/>
            <p:nvPr/>
          </p:nvSpPr>
          <p:spPr>
            <a:xfrm rot="19860000">
              <a:off x="11447624" y="3478946"/>
              <a:ext cx="253005" cy="134275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Smiley Face 77"/>
            <p:cNvSpPr/>
            <p:nvPr/>
          </p:nvSpPr>
          <p:spPr>
            <a:xfrm>
              <a:off x="10844818" y="1308511"/>
              <a:ext cx="857698" cy="857698"/>
            </a:xfrm>
            <a:prstGeom prst="smileyFac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Parallelogram 71"/>
            <p:cNvSpPr/>
            <p:nvPr/>
          </p:nvSpPr>
          <p:spPr>
            <a:xfrm>
              <a:off x="11064921" y="3459043"/>
              <a:ext cx="277164" cy="128904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156619" y="2277701"/>
              <a:ext cx="2068625" cy="2720920"/>
              <a:chOff x="5552208" y="3902010"/>
              <a:chExt cx="1905013" cy="2505717"/>
            </a:xfrm>
          </p:grpSpPr>
          <p:sp>
            <p:nvSpPr>
              <p:cNvPr id="6" name="Trapezoid 5"/>
              <p:cNvSpPr/>
              <p:nvPr/>
            </p:nvSpPr>
            <p:spPr>
              <a:xfrm>
                <a:off x="6324605" y="4537362"/>
                <a:ext cx="166255" cy="1683327"/>
              </a:xfrm>
              <a:prstGeom prst="trapezoid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 rot="20557911" flipV="1">
                <a:off x="6480027" y="4762794"/>
                <a:ext cx="659893" cy="1010966"/>
                <a:chOff x="10515530" y="774482"/>
                <a:chExt cx="1382168" cy="2580790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10515530" y="774482"/>
                  <a:ext cx="1169288" cy="2580790"/>
                  <a:chOff x="10515530" y="774482"/>
                  <a:chExt cx="1169288" cy="2580790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10515530" y="1987492"/>
                    <a:ext cx="1169288" cy="1367780"/>
                    <a:chOff x="8085547" y="521980"/>
                    <a:chExt cx="1169288" cy="1367780"/>
                  </a:xfrm>
                  <a:grpFill/>
                </p:grpSpPr>
                <p:sp>
                  <p:nvSpPr>
                    <p:cNvPr id="33" name="Trapezoid 32"/>
                    <p:cNvSpPr/>
                    <p:nvPr/>
                  </p:nvSpPr>
                  <p:spPr>
                    <a:xfrm>
                      <a:off x="8092473" y="13993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4" name="Trapezoid 33"/>
                    <p:cNvSpPr/>
                    <p:nvPr/>
                  </p:nvSpPr>
                  <p:spPr>
                    <a:xfrm>
                      <a:off x="8085547" y="12469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5" name="Parallelogram 34"/>
                    <p:cNvSpPr/>
                    <p:nvPr/>
                  </p:nvSpPr>
                  <p:spPr>
                    <a:xfrm>
                      <a:off x="8209557" y="521980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36" name="Parallelogram 35"/>
                    <p:cNvSpPr/>
                    <p:nvPr/>
                  </p:nvSpPr>
                  <p:spPr>
                    <a:xfrm>
                      <a:off x="8777597" y="528906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sp>
                <p:nvSpPr>
                  <p:cNvPr id="31" name="Parallelogram 30"/>
                  <p:cNvSpPr/>
                  <p:nvPr/>
                </p:nvSpPr>
                <p:spPr>
                  <a:xfrm>
                    <a:off x="10988038" y="774482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2" name="Parallelogram 31"/>
                  <p:cNvSpPr/>
                  <p:nvPr/>
                </p:nvSpPr>
                <p:spPr>
                  <a:xfrm>
                    <a:off x="10683248" y="1797245"/>
                    <a:ext cx="871987" cy="187135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4" name="Group 23"/>
                <p:cNvGrpSpPr/>
                <p:nvPr/>
              </p:nvGrpSpPr>
              <p:grpSpPr>
                <a:xfrm>
                  <a:off x="10856055" y="796175"/>
                  <a:ext cx="1041643" cy="2054427"/>
                  <a:chOff x="8787059" y="-1073225"/>
                  <a:chExt cx="1041643" cy="2054427"/>
                </a:xfrm>
              </p:grpSpPr>
              <p:sp>
                <p:nvSpPr>
                  <p:cNvPr id="25" name="Parallelogram 24"/>
                  <p:cNvSpPr/>
                  <p:nvPr/>
                </p:nvSpPr>
                <p:spPr>
                  <a:xfrm flipV="1">
                    <a:off x="8901285" y="-28794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" name="Parallelogram 25"/>
                  <p:cNvSpPr/>
                  <p:nvPr/>
                </p:nvSpPr>
                <p:spPr>
                  <a:xfrm flipV="1">
                    <a:off x="9490107" y="-56502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" name="Parallelogram 26"/>
                  <p:cNvSpPr/>
                  <p:nvPr/>
                </p:nvSpPr>
                <p:spPr>
                  <a:xfrm flipV="1">
                    <a:off x="9070582" y="-1073225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" name="Parallelogram 27"/>
                  <p:cNvSpPr/>
                  <p:nvPr/>
                </p:nvSpPr>
                <p:spPr>
                  <a:xfrm flipV="1">
                    <a:off x="8925607" y="-97521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Parallelogram 28"/>
                  <p:cNvSpPr/>
                  <p:nvPr/>
                </p:nvSpPr>
                <p:spPr>
                  <a:xfrm flipV="1">
                    <a:off x="8787059" y="-1067349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sp>
            <p:nvSpPr>
              <p:cNvPr id="8" name="Oval 7"/>
              <p:cNvSpPr/>
              <p:nvPr/>
            </p:nvSpPr>
            <p:spPr>
              <a:xfrm>
                <a:off x="6352313" y="5832336"/>
                <a:ext cx="335974" cy="31907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Parallelogram 8"/>
              <p:cNvSpPr/>
              <p:nvPr/>
            </p:nvSpPr>
            <p:spPr>
              <a:xfrm rot="20927221">
                <a:off x="5552208" y="4493834"/>
                <a:ext cx="900551" cy="193964"/>
              </a:xfrm>
              <a:prstGeom prst="parallelogram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Trapezoid 9"/>
              <p:cNvSpPr/>
              <p:nvPr/>
            </p:nvSpPr>
            <p:spPr>
              <a:xfrm>
                <a:off x="5590309" y="4530436"/>
                <a:ext cx="166255" cy="16833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" name="Trapezoid 10"/>
              <p:cNvSpPr/>
              <p:nvPr/>
            </p:nvSpPr>
            <p:spPr>
              <a:xfrm>
                <a:off x="7135103" y="4578926"/>
                <a:ext cx="166255" cy="16833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Parallelogram 11"/>
              <p:cNvSpPr/>
              <p:nvPr/>
            </p:nvSpPr>
            <p:spPr>
              <a:xfrm rot="596497">
                <a:off x="5569527" y="4572000"/>
                <a:ext cx="900551" cy="19396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" name="Parallelogram 12"/>
              <p:cNvSpPr/>
              <p:nvPr/>
            </p:nvSpPr>
            <p:spPr>
              <a:xfrm rot="20927221">
                <a:off x="6427996" y="4583357"/>
                <a:ext cx="900551" cy="19396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" name="Trapezoid 13"/>
              <p:cNvSpPr/>
              <p:nvPr/>
            </p:nvSpPr>
            <p:spPr>
              <a:xfrm rot="804077">
                <a:off x="5645854" y="4611598"/>
                <a:ext cx="584536" cy="182690"/>
              </a:xfrm>
              <a:prstGeom prst="trapezoid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" name="Parallelogram 14"/>
              <p:cNvSpPr/>
              <p:nvPr/>
            </p:nvSpPr>
            <p:spPr>
              <a:xfrm flipH="1">
                <a:off x="5926283" y="3910733"/>
                <a:ext cx="103910" cy="73261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" name="Trapezoid 15"/>
              <p:cNvSpPr/>
              <p:nvPr/>
            </p:nvSpPr>
            <p:spPr>
              <a:xfrm rot="804077">
                <a:off x="5569652" y="4660088"/>
                <a:ext cx="584536" cy="182690"/>
              </a:xfrm>
              <a:prstGeom prst="trapezoid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" name="Trapezoid 16"/>
              <p:cNvSpPr/>
              <p:nvPr/>
            </p:nvSpPr>
            <p:spPr>
              <a:xfrm flipV="1">
                <a:off x="5604290" y="3902010"/>
                <a:ext cx="637187" cy="397178"/>
              </a:xfrm>
              <a:prstGeom prst="trapezoid">
                <a:avLst/>
              </a:prstGeom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590309" y="5901612"/>
                <a:ext cx="335974" cy="31907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262259" y="6054012"/>
                <a:ext cx="335974" cy="31907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121247" y="5936246"/>
                <a:ext cx="335974" cy="31907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Trapezoid 20"/>
              <p:cNvSpPr/>
              <p:nvPr/>
            </p:nvSpPr>
            <p:spPr>
              <a:xfrm rot="21194668">
                <a:off x="5591574" y="5040388"/>
                <a:ext cx="893618" cy="472302"/>
              </a:xfrm>
              <a:prstGeom prst="trapezoid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Trapezoid 21"/>
              <p:cNvSpPr/>
              <p:nvPr/>
            </p:nvSpPr>
            <p:spPr>
              <a:xfrm>
                <a:off x="6241477" y="4724400"/>
                <a:ext cx="166255" cy="16833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8135707" y="4803207"/>
              <a:ext cx="4047561" cy="1506785"/>
              <a:chOff x="1528549" y="3512126"/>
              <a:chExt cx="6850306" cy="2550162"/>
            </a:xfrm>
          </p:grpSpPr>
          <p:sp>
            <p:nvSpPr>
              <p:cNvPr id="39" name="Trapezoid 38"/>
              <p:cNvSpPr/>
              <p:nvPr/>
            </p:nvSpPr>
            <p:spPr>
              <a:xfrm>
                <a:off x="1528549" y="4071383"/>
                <a:ext cx="6850306" cy="1987142"/>
              </a:xfrm>
              <a:prstGeom prst="trapezoid">
                <a:avLst>
                  <a:gd name="adj" fmla="val 7365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Trapezoid 39"/>
              <p:cNvSpPr/>
              <p:nvPr/>
            </p:nvSpPr>
            <p:spPr>
              <a:xfrm>
                <a:off x="3511351" y="4075146"/>
                <a:ext cx="2625672" cy="1987142"/>
              </a:xfrm>
              <a:prstGeom prst="trapezoid">
                <a:avLst>
                  <a:gd name="adj" fmla="val 622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Trapezoid 40"/>
              <p:cNvSpPr/>
              <p:nvPr/>
            </p:nvSpPr>
            <p:spPr>
              <a:xfrm>
                <a:off x="6379905" y="4807533"/>
                <a:ext cx="1627796" cy="49738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Trapezoid 41"/>
              <p:cNvSpPr/>
              <p:nvPr/>
            </p:nvSpPr>
            <p:spPr>
              <a:xfrm>
                <a:off x="6389327" y="4658695"/>
                <a:ext cx="1627796" cy="49738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 rot="15852368">
                <a:off x="6434541" y="4645515"/>
                <a:ext cx="452166" cy="1526059"/>
                <a:chOff x="6209731" y="3930555"/>
                <a:chExt cx="545911" cy="1842448"/>
              </a:xfrm>
            </p:grpSpPr>
            <p:sp>
              <p:nvSpPr>
                <p:cNvPr id="66" name="Diagonal Stripe 65"/>
                <p:cNvSpPr/>
                <p:nvPr/>
              </p:nvSpPr>
              <p:spPr>
                <a:xfrm flipH="1">
                  <a:off x="6455391" y="3930555"/>
                  <a:ext cx="300251" cy="1162334"/>
                </a:xfrm>
                <a:prstGeom prst="diagStrip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Diagonal Stripe 66"/>
                <p:cNvSpPr/>
                <p:nvPr/>
              </p:nvSpPr>
              <p:spPr>
                <a:xfrm>
                  <a:off x="6209731" y="3941599"/>
                  <a:ext cx="387143" cy="1831404"/>
                </a:xfrm>
                <a:prstGeom prst="diagStrip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4" name="Trapezoid 43"/>
              <p:cNvSpPr/>
              <p:nvPr/>
            </p:nvSpPr>
            <p:spPr>
              <a:xfrm>
                <a:off x="7177145" y="4999006"/>
                <a:ext cx="846419" cy="302592"/>
              </a:xfrm>
              <a:prstGeom prst="trapezoid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5" name="Trapezoid 44"/>
              <p:cNvSpPr/>
              <p:nvPr/>
            </p:nvSpPr>
            <p:spPr>
              <a:xfrm>
                <a:off x="7212940" y="4933062"/>
                <a:ext cx="846419" cy="302592"/>
              </a:xfrm>
              <a:prstGeom prst="trapezoid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465941" y="4739336"/>
                <a:ext cx="580986" cy="20507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456518" y="4639478"/>
                <a:ext cx="580986" cy="20507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8" name="Isosceles Triangle 47"/>
              <p:cNvSpPr/>
              <p:nvPr/>
            </p:nvSpPr>
            <p:spPr>
              <a:xfrm>
                <a:off x="6958374" y="4728272"/>
                <a:ext cx="348553" cy="267670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9" name="Isosceles Triangle 48"/>
              <p:cNvSpPr/>
              <p:nvPr/>
            </p:nvSpPr>
            <p:spPr>
              <a:xfrm rot="5167181">
                <a:off x="5189296" y="4317066"/>
                <a:ext cx="1325264" cy="1069204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21413500">
                <a:off x="4366202" y="4240438"/>
                <a:ext cx="947323" cy="135368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7103487" y="3512126"/>
                <a:ext cx="920078" cy="1409573"/>
                <a:chOff x="10515530" y="774482"/>
                <a:chExt cx="1382168" cy="258079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0515530" y="774482"/>
                  <a:ext cx="1169288" cy="2580790"/>
                  <a:chOff x="10515530" y="774482"/>
                  <a:chExt cx="1169288" cy="2580790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10515530" y="1987492"/>
                    <a:ext cx="1169288" cy="1367780"/>
                    <a:chOff x="8085547" y="521980"/>
                    <a:chExt cx="1169288" cy="1367780"/>
                  </a:xfrm>
                  <a:grpFill/>
                </p:grpSpPr>
                <p:sp>
                  <p:nvSpPr>
                    <p:cNvPr id="62" name="Trapezoid 61"/>
                    <p:cNvSpPr/>
                    <p:nvPr/>
                  </p:nvSpPr>
                  <p:spPr>
                    <a:xfrm>
                      <a:off x="8092473" y="13993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63" name="Trapezoid 62"/>
                    <p:cNvSpPr/>
                    <p:nvPr/>
                  </p:nvSpPr>
                  <p:spPr>
                    <a:xfrm>
                      <a:off x="8085547" y="12469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64" name="Parallelogram 63"/>
                    <p:cNvSpPr/>
                    <p:nvPr/>
                  </p:nvSpPr>
                  <p:spPr>
                    <a:xfrm>
                      <a:off x="8209557" y="521980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65" name="Parallelogram 64"/>
                    <p:cNvSpPr/>
                    <p:nvPr/>
                  </p:nvSpPr>
                  <p:spPr>
                    <a:xfrm>
                      <a:off x="8777597" y="528906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sp>
                <p:nvSpPr>
                  <p:cNvPr id="60" name="Parallelogram 59"/>
                  <p:cNvSpPr/>
                  <p:nvPr/>
                </p:nvSpPr>
                <p:spPr>
                  <a:xfrm>
                    <a:off x="10988038" y="774482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1" name="Parallelogram 60"/>
                  <p:cNvSpPr/>
                  <p:nvPr/>
                </p:nvSpPr>
                <p:spPr>
                  <a:xfrm>
                    <a:off x="10683248" y="1797245"/>
                    <a:ext cx="871987" cy="187135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>
                  <a:off x="10856055" y="796175"/>
                  <a:ext cx="1041643" cy="2054427"/>
                  <a:chOff x="8787059" y="-1073225"/>
                  <a:chExt cx="1041643" cy="2054427"/>
                </a:xfrm>
              </p:grpSpPr>
              <p:sp>
                <p:nvSpPr>
                  <p:cNvPr id="54" name="Parallelogram 53"/>
                  <p:cNvSpPr/>
                  <p:nvPr/>
                </p:nvSpPr>
                <p:spPr>
                  <a:xfrm flipV="1">
                    <a:off x="8901285" y="-28794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5" name="Parallelogram 54"/>
                  <p:cNvSpPr/>
                  <p:nvPr/>
                </p:nvSpPr>
                <p:spPr>
                  <a:xfrm flipV="1">
                    <a:off x="9490107" y="-56502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6" name="Parallelogram 55"/>
                  <p:cNvSpPr/>
                  <p:nvPr/>
                </p:nvSpPr>
                <p:spPr>
                  <a:xfrm flipV="1">
                    <a:off x="9070582" y="-1073225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7" name="Parallelogram 56"/>
                  <p:cNvSpPr/>
                  <p:nvPr/>
                </p:nvSpPr>
                <p:spPr>
                  <a:xfrm flipV="1">
                    <a:off x="8925607" y="-97521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8" name="Parallelogram 57"/>
                  <p:cNvSpPr/>
                  <p:nvPr/>
                </p:nvSpPr>
                <p:spPr>
                  <a:xfrm flipV="1">
                    <a:off x="8787059" y="-1067349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70" name="Parallelogram 69"/>
            <p:cNvSpPr/>
            <p:nvPr/>
          </p:nvSpPr>
          <p:spPr>
            <a:xfrm rot="17640000">
              <a:off x="11682877" y="2283448"/>
              <a:ext cx="269205" cy="102394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5761805" y="4852036"/>
              <a:ext cx="4925961" cy="1592826"/>
            </a:xfrm>
            <a:custGeom>
              <a:avLst/>
              <a:gdLst>
                <a:gd name="connsiteX0" fmla="*/ 4925961 w 4925961"/>
                <a:gd name="connsiteY0" fmla="*/ 0 h 1592826"/>
                <a:gd name="connsiteX1" fmla="*/ 4852219 w 4925961"/>
                <a:gd name="connsiteY1" fmla="*/ 44245 h 1592826"/>
                <a:gd name="connsiteX2" fmla="*/ 4763729 w 4925961"/>
                <a:gd name="connsiteY2" fmla="*/ 58993 h 1592826"/>
                <a:gd name="connsiteX3" fmla="*/ 4011561 w 4925961"/>
                <a:gd name="connsiteY3" fmla="*/ 44245 h 1592826"/>
                <a:gd name="connsiteX4" fmla="*/ 3908322 w 4925961"/>
                <a:gd name="connsiteY4" fmla="*/ 29497 h 1592826"/>
                <a:gd name="connsiteX5" fmla="*/ 3465871 w 4925961"/>
                <a:gd name="connsiteY5" fmla="*/ 58993 h 1592826"/>
                <a:gd name="connsiteX6" fmla="*/ 3421625 w 4925961"/>
                <a:gd name="connsiteY6" fmla="*/ 73742 h 1592826"/>
                <a:gd name="connsiteX7" fmla="*/ 3200400 w 4925961"/>
                <a:gd name="connsiteY7" fmla="*/ 235974 h 1592826"/>
                <a:gd name="connsiteX8" fmla="*/ 3082413 w 4925961"/>
                <a:gd name="connsiteY8" fmla="*/ 368710 h 1592826"/>
                <a:gd name="connsiteX9" fmla="*/ 2993922 w 4925961"/>
                <a:gd name="connsiteY9" fmla="*/ 442451 h 1592826"/>
                <a:gd name="connsiteX10" fmla="*/ 2831690 w 4925961"/>
                <a:gd name="connsiteY10" fmla="*/ 486697 h 1592826"/>
                <a:gd name="connsiteX11" fmla="*/ 2566219 w 4925961"/>
                <a:gd name="connsiteY11" fmla="*/ 471948 h 1592826"/>
                <a:gd name="connsiteX12" fmla="*/ 2521974 w 4925961"/>
                <a:gd name="connsiteY12" fmla="*/ 457200 h 1592826"/>
                <a:gd name="connsiteX13" fmla="*/ 2462980 w 4925961"/>
                <a:gd name="connsiteY13" fmla="*/ 442451 h 1592826"/>
                <a:gd name="connsiteX14" fmla="*/ 2286000 w 4925961"/>
                <a:gd name="connsiteY14" fmla="*/ 457200 h 1592826"/>
                <a:gd name="connsiteX15" fmla="*/ 2197509 w 4925961"/>
                <a:gd name="connsiteY15" fmla="*/ 486697 h 1592826"/>
                <a:gd name="connsiteX16" fmla="*/ 2138516 w 4925961"/>
                <a:gd name="connsiteY16" fmla="*/ 560439 h 1592826"/>
                <a:gd name="connsiteX17" fmla="*/ 2094271 w 4925961"/>
                <a:gd name="connsiteY17" fmla="*/ 575187 h 1592826"/>
                <a:gd name="connsiteX18" fmla="*/ 2050025 w 4925961"/>
                <a:gd name="connsiteY18" fmla="*/ 634181 h 1592826"/>
                <a:gd name="connsiteX19" fmla="*/ 1991032 w 4925961"/>
                <a:gd name="connsiteY19" fmla="*/ 678426 h 1592826"/>
                <a:gd name="connsiteX20" fmla="*/ 1946787 w 4925961"/>
                <a:gd name="connsiteY20" fmla="*/ 722671 h 1592826"/>
                <a:gd name="connsiteX21" fmla="*/ 1887793 w 4925961"/>
                <a:gd name="connsiteY21" fmla="*/ 752168 h 1592826"/>
                <a:gd name="connsiteX22" fmla="*/ 1843548 w 4925961"/>
                <a:gd name="connsiteY22" fmla="*/ 796413 h 1592826"/>
                <a:gd name="connsiteX23" fmla="*/ 1755058 w 4925961"/>
                <a:gd name="connsiteY23" fmla="*/ 840658 h 1592826"/>
                <a:gd name="connsiteX24" fmla="*/ 1666567 w 4925961"/>
                <a:gd name="connsiteY24" fmla="*/ 899651 h 1592826"/>
                <a:gd name="connsiteX25" fmla="*/ 1578077 w 4925961"/>
                <a:gd name="connsiteY25" fmla="*/ 958645 h 1592826"/>
                <a:gd name="connsiteX26" fmla="*/ 1504335 w 4925961"/>
                <a:gd name="connsiteY26" fmla="*/ 1091381 h 1592826"/>
                <a:gd name="connsiteX27" fmla="*/ 1489587 w 4925961"/>
                <a:gd name="connsiteY27" fmla="*/ 1150374 h 1592826"/>
                <a:gd name="connsiteX28" fmla="*/ 1445342 w 4925961"/>
                <a:gd name="connsiteY28" fmla="*/ 1179871 h 1592826"/>
                <a:gd name="connsiteX29" fmla="*/ 1327354 w 4925961"/>
                <a:gd name="connsiteY29" fmla="*/ 1209368 h 1592826"/>
                <a:gd name="connsiteX30" fmla="*/ 1283109 w 4925961"/>
                <a:gd name="connsiteY30" fmla="*/ 1238864 h 1592826"/>
                <a:gd name="connsiteX31" fmla="*/ 1209367 w 4925961"/>
                <a:gd name="connsiteY31" fmla="*/ 1268361 h 1592826"/>
                <a:gd name="connsiteX32" fmla="*/ 1076632 w 4925961"/>
                <a:gd name="connsiteY32" fmla="*/ 1297858 h 1592826"/>
                <a:gd name="connsiteX33" fmla="*/ 1032387 w 4925961"/>
                <a:gd name="connsiteY33" fmla="*/ 1327355 h 1592826"/>
                <a:gd name="connsiteX34" fmla="*/ 973393 w 4925961"/>
                <a:gd name="connsiteY34" fmla="*/ 1342103 h 1592826"/>
                <a:gd name="connsiteX35" fmla="*/ 781664 w 4925961"/>
                <a:gd name="connsiteY35" fmla="*/ 1371600 h 1592826"/>
                <a:gd name="connsiteX36" fmla="*/ 206477 w 4925961"/>
                <a:gd name="connsiteY36" fmla="*/ 1386348 h 1592826"/>
                <a:gd name="connsiteX37" fmla="*/ 103238 w 4925961"/>
                <a:gd name="connsiteY37" fmla="*/ 1474839 h 1592826"/>
                <a:gd name="connsiteX38" fmla="*/ 58993 w 4925961"/>
                <a:gd name="connsiteY38" fmla="*/ 1504335 h 1592826"/>
                <a:gd name="connsiteX39" fmla="*/ 0 w 4925961"/>
                <a:gd name="connsiteY39" fmla="*/ 1592826 h 159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925961" h="1592826">
                  <a:moveTo>
                    <a:pt x="4925961" y="0"/>
                  </a:moveTo>
                  <a:cubicBezTo>
                    <a:pt x="4901380" y="14748"/>
                    <a:pt x="4879159" y="34449"/>
                    <a:pt x="4852219" y="44245"/>
                  </a:cubicBezTo>
                  <a:cubicBezTo>
                    <a:pt x="4824116" y="54464"/>
                    <a:pt x="4793633" y="58993"/>
                    <a:pt x="4763729" y="58993"/>
                  </a:cubicBezTo>
                  <a:cubicBezTo>
                    <a:pt x="4512958" y="58993"/>
                    <a:pt x="4262284" y="49161"/>
                    <a:pt x="4011561" y="44245"/>
                  </a:cubicBezTo>
                  <a:cubicBezTo>
                    <a:pt x="3977148" y="39329"/>
                    <a:pt x="3943084" y="29497"/>
                    <a:pt x="3908322" y="29497"/>
                  </a:cubicBezTo>
                  <a:cubicBezTo>
                    <a:pt x="3620443" y="29497"/>
                    <a:pt x="3646544" y="28881"/>
                    <a:pt x="3465871" y="58993"/>
                  </a:cubicBezTo>
                  <a:cubicBezTo>
                    <a:pt x="3451122" y="63909"/>
                    <a:pt x="3435215" y="66192"/>
                    <a:pt x="3421625" y="73742"/>
                  </a:cubicBezTo>
                  <a:cubicBezTo>
                    <a:pt x="3380122" y="96799"/>
                    <a:pt x="3213082" y="216952"/>
                    <a:pt x="3200400" y="235974"/>
                  </a:cubicBezTo>
                  <a:cubicBezTo>
                    <a:pt x="3106777" y="376408"/>
                    <a:pt x="3184323" y="281358"/>
                    <a:pt x="3082413" y="368710"/>
                  </a:cubicBezTo>
                  <a:cubicBezTo>
                    <a:pt x="3045011" y="400769"/>
                    <a:pt x="3039054" y="422392"/>
                    <a:pt x="2993922" y="442451"/>
                  </a:cubicBezTo>
                  <a:cubicBezTo>
                    <a:pt x="2932683" y="469668"/>
                    <a:pt x="2894777" y="474079"/>
                    <a:pt x="2831690" y="486697"/>
                  </a:cubicBezTo>
                  <a:cubicBezTo>
                    <a:pt x="2743200" y="481781"/>
                    <a:pt x="2654447" y="480351"/>
                    <a:pt x="2566219" y="471948"/>
                  </a:cubicBezTo>
                  <a:cubicBezTo>
                    <a:pt x="2550743" y="470474"/>
                    <a:pt x="2536922" y="461471"/>
                    <a:pt x="2521974" y="457200"/>
                  </a:cubicBezTo>
                  <a:cubicBezTo>
                    <a:pt x="2502484" y="451631"/>
                    <a:pt x="2482645" y="447367"/>
                    <a:pt x="2462980" y="442451"/>
                  </a:cubicBezTo>
                  <a:cubicBezTo>
                    <a:pt x="2403987" y="447367"/>
                    <a:pt x="2344392" y="447468"/>
                    <a:pt x="2286000" y="457200"/>
                  </a:cubicBezTo>
                  <a:cubicBezTo>
                    <a:pt x="2255330" y="462312"/>
                    <a:pt x="2197509" y="486697"/>
                    <a:pt x="2197509" y="486697"/>
                  </a:cubicBezTo>
                  <a:cubicBezTo>
                    <a:pt x="2177845" y="511278"/>
                    <a:pt x="2162416" y="539953"/>
                    <a:pt x="2138516" y="560439"/>
                  </a:cubicBezTo>
                  <a:cubicBezTo>
                    <a:pt x="2126713" y="570556"/>
                    <a:pt x="2106214" y="565235"/>
                    <a:pt x="2094271" y="575187"/>
                  </a:cubicBezTo>
                  <a:cubicBezTo>
                    <a:pt x="2075387" y="590923"/>
                    <a:pt x="2067406" y="616800"/>
                    <a:pt x="2050025" y="634181"/>
                  </a:cubicBezTo>
                  <a:cubicBezTo>
                    <a:pt x="2032644" y="651562"/>
                    <a:pt x="2009695" y="662429"/>
                    <a:pt x="1991032" y="678426"/>
                  </a:cubicBezTo>
                  <a:cubicBezTo>
                    <a:pt x="1975196" y="692000"/>
                    <a:pt x="1963759" y="710548"/>
                    <a:pt x="1946787" y="722671"/>
                  </a:cubicBezTo>
                  <a:cubicBezTo>
                    <a:pt x="1928896" y="735450"/>
                    <a:pt x="1905684" y="739389"/>
                    <a:pt x="1887793" y="752168"/>
                  </a:cubicBezTo>
                  <a:cubicBezTo>
                    <a:pt x="1870821" y="764291"/>
                    <a:pt x="1859571" y="783060"/>
                    <a:pt x="1843548" y="796413"/>
                  </a:cubicBezTo>
                  <a:cubicBezTo>
                    <a:pt x="1805427" y="828181"/>
                    <a:pt x="1799403" y="825877"/>
                    <a:pt x="1755058" y="840658"/>
                  </a:cubicBezTo>
                  <a:cubicBezTo>
                    <a:pt x="1656864" y="938852"/>
                    <a:pt x="1762618" y="846289"/>
                    <a:pt x="1666567" y="899651"/>
                  </a:cubicBezTo>
                  <a:cubicBezTo>
                    <a:pt x="1635577" y="916867"/>
                    <a:pt x="1578077" y="958645"/>
                    <a:pt x="1578077" y="958645"/>
                  </a:cubicBezTo>
                  <a:cubicBezTo>
                    <a:pt x="1559303" y="989934"/>
                    <a:pt x="1518440" y="1053767"/>
                    <a:pt x="1504335" y="1091381"/>
                  </a:cubicBezTo>
                  <a:cubicBezTo>
                    <a:pt x="1497218" y="1110360"/>
                    <a:pt x="1500830" y="1133509"/>
                    <a:pt x="1489587" y="1150374"/>
                  </a:cubicBezTo>
                  <a:cubicBezTo>
                    <a:pt x="1479755" y="1165122"/>
                    <a:pt x="1461196" y="1171944"/>
                    <a:pt x="1445342" y="1179871"/>
                  </a:cubicBezTo>
                  <a:cubicBezTo>
                    <a:pt x="1415112" y="1194986"/>
                    <a:pt x="1355396" y="1203759"/>
                    <a:pt x="1327354" y="1209368"/>
                  </a:cubicBezTo>
                  <a:cubicBezTo>
                    <a:pt x="1312606" y="1219200"/>
                    <a:pt x="1298963" y="1230937"/>
                    <a:pt x="1283109" y="1238864"/>
                  </a:cubicBezTo>
                  <a:cubicBezTo>
                    <a:pt x="1259430" y="1250704"/>
                    <a:pt x="1234483" y="1259989"/>
                    <a:pt x="1209367" y="1268361"/>
                  </a:cubicBezTo>
                  <a:cubicBezTo>
                    <a:pt x="1178117" y="1278778"/>
                    <a:pt x="1105865" y="1292012"/>
                    <a:pt x="1076632" y="1297858"/>
                  </a:cubicBezTo>
                  <a:cubicBezTo>
                    <a:pt x="1061884" y="1307690"/>
                    <a:pt x="1048679" y="1320373"/>
                    <a:pt x="1032387" y="1327355"/>
                  </a:cubicBezTo>
                  <a:cubicBezTo>
                    <a:pt x="1013756" y="1335340"/>
                    <a:pt x="992883" y="1336535"/>
                    <a:pt x="973393" y="1342103"/>
                  </a:cubicBezTo>
                  <a:cubicBezTo>
                    <a:pt x="858912" y="1374811"/>
                    <a:pt x="1018873" y="1347878"/>
                    <a:pt x="781664" y="1371600"/>
                  </a:cubicBezTo>
                  <a:cubicBezTo>
                    <a:pt x="644051" y="1367013"/>
                    <a:pt x="375720" y="1321254"/>
                    <a:pt x="206477" y="1386348"/>
                  </a:cubicBezTo>
                  <a:cubicBezTo>
                    <a:pt x="165447" y="1402129"/>
                    <a:pt x="135463" y="1447985"/>
                    <a:pt x="103238" y="1474839"/>
                  </a:cubicBezTo>
                  <a:cubicBezTo>
                    <a:pt x="89621" y="1486186"/>
                    <a:pt x="73741" y="1494503"/>
                    <a:pt x="58993" y="1504335"/>
                  </a:cubicBezTo>
                  <a:lnTo>
                    <a:pt x="0" y="1592826"/>
                  </a:lnTo>
                </a:path>
              </a:pathLst>
            </a:custGeom>
            <a:noFill/>
            <a:ln w="76200">
              <a:prstDash val="lgDash"/>
              <a:headEnd type="none" w="med" len="med"/>
              <a:tailEnd type="triangle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 flipH="1">
              <a:off x="5481593" y="5688260"/>
              <a:ext cx="5423493" cy="0"/>
            </a:xfrm>
            <a:prstGeom prst="straightConnector1">
              <a:avLst/>
            </a:prstGeom>
            <a:ln w="76200">
              <a:prstDash val="dash"/>
              <a:tailEnd type="triangle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104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smtClean="0"/>
              <a:t>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900" dirty="0"/>
              <a:t>Cooperative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44340"/>
              </p:ext>
            </p:extLst>
          </p:nvPr>
        </p:nvGraphicFramePr>
        <p:xfrm>
          <a:off x="304800" y="1755290"/>
          <a:ext cx="8534400" cy="4537049"/>
        </p:xfrm>
        <a:graphic>
          <a:graphicData uri="http://schemas.openxmlformats.org/drawingml/2006/table">
            <a:tbl>
              <a:tblPr firstRow="1" bandRow="1" bandCol="1">
                <a:tableStyleId>{793D81CF-94F2-401A-BA57-92F5A7B2D0C5}</a:tableStyleId>
              </a:tblPr>
              <a:tblGrid>
                <a:gridCol w="4267200"/>
                <a:gridCol w="4267200"/>
              </a:tblGrid>
              <a:tr h="323748">
                <a:tc>
                  <a:txBody>
                    <a:bodyPr/>
                    <a:lstStyle/>
                    <a:p>
                      <a:r>
                        <a:rPr lang="en-US" sz="1800" i="1" dirty="0" smtClean="0"/>
                        <a:t>Cooperative Controller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Tasks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Driving Technology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</a:tr>
              <a:tr h="666520">
                <a:tc rowSpan="3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dirty="0" smtClean="0"/>
                        <a:t>Robot-to-Robot</a:t>
                      </a:r>
                      <a:r>
                        <a:rPr lang="en-US" sz="1600" baseline="0" dirty="0" smtClean="0"/>
                        <a:t> coordination</a:t>
                      </a:r>
                      <a:r>
                        <a:rPr lang="en-US" sz="1600" dirty="0" smtClean="0"/>
                        <a:t> of navigation actions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Swarm-based simulation of intended</a:t>
                      </a:r>
                      <a:r>
                        <a:rPr lang="en-US" sz="1300" baseline="0" dirty="0" smtClean="0"/>
                        <a:t> paths for collision detection and flagging</a:t>
                      </a:r>
                    </a:p>
                  </a:txBody>
                  <a:tcPr marL="68580" marR="68580" marT="34290" marB="34290"/>
                </a:tc>
              </a:tr>
              <a:tr h="465847"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aseline="0" dirty="0" smtClean="0"/>
                        <a:t>Task priority driven decision making</a:t>
                      </a:r>
                    </a:p>
                  </a:txBody>
                  <a:tcPr marL="68580" marR="68580" marT="34290" marB="34290"/>
                </a:tc>
              </a:tr>
              <a:tr h="465847"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aseline="0" dirty="0" smtClean="0"/>
                        <a:t>Communication of actions via wireless radio</a:t>
                      </a:r>
                    </a:p>
                  </a:txBody>
                  <a:tcPr marL="68580" marR="68580" marT="34290" marB="34290"/>
                </a:tc>
              </a:tr>
              <a:tr h="465847">
                <a:tc rowSpan="3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dirty="0" smtClean="0"/>
                        <a:t>Human-to-Robot coordination of robot-to-human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navigation actions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300" dirty="0" smtClean="0"/>
                        <a:t>Human detection and tracking</a:t>
                      </a:r>
                      <a:endParaRPr lang="en-US" sz="1300" u="sng" dirty="0" smtClean="0"/>
                    </a:p>
                  </a:txBody>
                  <a:tcPr marL="68580" marR="68580" marT="34290" marB="34290"/>
                </a:tc>
              </a:tr>
              <a:tr h="465847"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300" u="none" dirty="0" smtClean="0"/>
                        <a:t>Verbal</a:t>
                      </a:r>
                      <a:r>
                        <a:rPr lang="en-US" sz="1300" u="none" baseline="0" dirty="0" smtClean="0"/>
                        <a:t>/visual/non-verbal communication of action to human</a:t>
                      </a:r>
                      <a:endParaRPr lang="en-US" sz="1300" u="none" dirty="0" smtClean="0"/>
                    </a:p>
                  </a:txBody>
                  <a:tcPr marL="68580" marR="68580" marT="34290" marB="34290"/>
                </a:tc>
              </a:tr>
              <a:tr h="465847"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300" u="none" dirty="0" smtClean="0"/>
                        <a:t>Safety</a:t>
                      </a:r>
                      <a:r>
                        <a:rPr lang="en-US" sz="1300" u="none" baseline="0" dirty="0" smtClean="0"/>
                        <a:t> </a:t>
                      </a:r>
                      <a:r>
                        <a:rPr lang="en-US" sz="1300" u="none" dirty="0" smtClean="0"/>
                        <a:t>driven</a:t>
                      </a:r>
                      <a:r>
                        <a:rPr lang="en-US" sz="1300" u="none" baseline="0" dirty="0" smtClean="0"/>
                        <a:t> </a:t>
                      </a:r>
                      <a:r>
                        <a:rPr lang="en-US" sz="1300" u="none" dirty="0" smtClean="0"/>
                        <a:t>decision making</a:t>
                      </a:r>
                    </a:p>
                  </a:txBody>
                  <a:tcPr marL="68580" marR="68580" marT="34290" marB="34290"/>
                </a:tc>
              </a:tr>
              <a:tr h="465847">
                <a:tc rowSpan="3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600" dirty="0" smtClean="0"/>
                        <a:t>Human-to-Robot</a:t>
                      </a:r>
                      <a:r>
                        <a:rPr lang="en-US" sz="1600" baseline="0" dirty="0" smtClean="0"/>
                        <a:t> coordination of coupled Robot-to-Robot actions</a:t>
                      </a:r>
                      <a:endParaRPr lang="en-US" sz="1600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Communication to begin action</a:t>
                      </a:r>
                    </a:p>
                  </a:txBody>
                  <a:tcPr marL="68580" marR="68580" marT="34290" marB="34290"/>
                </a:tc>
              </a:tr>
              <a:tr h="465847"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Navigation to close proximity</a:t>
                      </a:r>
                    </a:p>
                  </a:txBody>
                  <a:tcPr marL="68580" marR="68580" marT="34290" marB="34290"/>
                </a:tc>
              </a:tr>
              <a:tr h="210152"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Identification</a:t>
                      </a:r>
                      <a:r>
                        <a:rPr lang="en-US" sz="1300" baseline="0" dirty="0" smtClean="0"/>
                        <a:t> of manipulation action</a:t>
                      </a:r>
                      <a:endParaRPr lang="en-US" sz="1300" dirty="0" smtClean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4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Simulation Environment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5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and Simulation Environment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24671"/>
              </p:ext>
            </p:extLst>
          </p:nvPr>
        </p:nvGraphicFramePr>
        <p:xfrm>
          <a:off x="381001" y="1737361"/>
          <a:ext cx="8305800" cy="4739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8110"/>
                <a:gridCol w="3383845"/>
                <a:gridCol w="3383845"/>
              </a:tblGrid>
              <a:tr h="550368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 and Version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6061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Ubuntu Linux </a:t>
                      </a:r>
                      <a:r>
                        <a:rPr lang="en-US" dirty="0" smtClean="0"/>
                        <a:t>12.04 </a:t>
                      </a:r>
                      <a:r>
                        <a:rPr lang="en-US" dirty="0" smtClean="0"/>
                        <a:t>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49949">
                <a:tc>
                  <a:txBody>
                    <a:bodyPr/>
                    <a:lstStyle/>
                    <a:p>
                      <a:r>
                        <a:rPr lang="en-US" dirty="0" smtClean="0"/>
                        <a:t>Robot Middleware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Robot Operating</a:t>
                      </a:r>
                      <a:r>
                        <a:rPr lang="en-US" baseline="0" dirty="0" smtClean="0"/>
                        <a:t> System (ROS) </a:t>
                      </a:r>
                      <a:r>
                        <a:rPr lang="en-US" baseline="0" dirty="0" smtClean="0"/>
                        <a:t>(Hydro </a:t>
                      </a:r>
                      <a:r>
                        <a:rPr lang="en-US" baseline="0" dirty="0" smtClean="0"/>
                        <a:t>Release)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49949">
                <a:tc>
                  <a:txBody>
                    <a:bodyPr/>
                    <a:lstStyle/>
                    <a:p>
                      <a:r>
                        <a:rPr lang="en-US" dirty="0" smtClean="0"/>
                        <a:t>Image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OpenCV</a:t>
                      </a:r>
                      <a:r>
                        <a:rPr lang="en-US" dirty="0" smtClean="0"/>
                        <a:t> 2.4.6</a:t>
                      </a:r>
                      <a:r>
                        <a:rPr lang="en-US" baseline="0" dirty="0" smtClean="0"/>
                        <a:t> 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(ROS Hydro Release Version)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022944">
                <a:tc>
                  <a:txBody>
                    <a:bodyPr/>
                    <a:lstStyle/>
                    <a:p>
                      <a:r>
                        <a:rPr lang="en-US" dirty="0" smtClean="0"/>
                        <a:t>3D Point</a:t>
                      </a:r>
                      <a:r>
                        <a:rPr lang="en-US" baseline="0" dirty="0" smtClean="0"/>
                        <a:t> Cloud 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PCL 1.7.0</a:t>
                      </a:r>
                    </a:p>
                    <a:p>
                      <a:r>
                        <a:rPr lang="en-US" dirty="0" smtClean="0"/>
                        <a:t>(ROS</a:t>
                      </a:r>
                      <a:r>
                        <a:rPr lang="en-US" baseline="0" dirty="0" smtClean="0"/>
                        <a:t> Hydro Release Version)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50368">
                <a:tc>
                  <a:txBody>
                    <a:bodyPr/>
                    <a:lstStyle/>
                    <a:p>
                      <a:r>
                        <a:rPr lang="en-US" dirty="0" smtClean="0"/>
                        <a:t>3D Simulator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ROS Gazebo Simulator 1.5?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53" y="2411129"/>
            <a:ext cx="3505200" cy="197071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409114"/>
            <a:ext cx="3542504" cy="199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5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– FCR</a:t>
            </a:r>
            <a:endParaRPr lang="en-US" dirty="0"/>
          </a:p>
        </p:txBody>
      </p:sp>
      <p:pic>
        <p:nvPicPr>
          <p:cNvPr id="41" name="Content Placeholder 4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4" t="-1" r="10195" b="12395"/>
          <a:stretch/>
        </p:blipFill>
        <p:spPr>
          <a:xfrm rot="5400000">
            <a:off x="6663006" y="2234569"/>
            <a:ext cx="2377902" cy="1839759"/>
          </a:xfrm>
          <a:ln w="38100">
            <a:solidFill>
              <a:srgbClr val="FFC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00"/>
          <a:stretch/>
        </p:blipFill>
        <p:spPr>
          <a:xfrm>
            <a:off x="3987037" y="2195493"/>
            <a:ext cx="1555527" cy="218319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11481" r="24167"/>
          <a:stretch/>
        </p:blipFill>
        <p:spPr>
          <a:xfrm>
            <a:off x="1032980" y="4419600"/>
            <a:ext cx="1525071" cy="162719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5542564" y="208225"/>
            <a:ext cx="3035671" cy="1130089"/>
            <a:chOff x="1528549" y="3512126"/>
            <a:chExt cx="6850306" cy="2550162"/>
          </a:xfrm>
        </p:grpSpPr>
        <p:sp>
          <p:nvSpPr>
            <p:cNvPr id="8" name="Trapezoid 7"/>
            <p:cNvSpPr/>
            <p:nvPr/>
          </p:nvSpPr>
          <p:spPr>
            <a:xfrm>
              <a:off x="1528549" y="4071383"/>
              <a:ext cx="6850306" cy="1987142"/>
            </a:xfrm>
            <a:prstGeom prst="trapezoid">
              <a:avLst>
                <a:gd name="adj" fmla="val 736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Trapezoid 8"/>
            <p:cNvSpPr/>
            <p:nvPr/>
          </p:nvSpPr>
          <p:spPr>
            <a:xfrm>
              <a:off x="3511351" y="4075146"/>
              <a:ext cx="2625672" cy="1987142"/>
            </a:xfrm>
            <a:prstGeom prst="trapezoid">
              <a:avLst>
                <a:gd name="adj" fmla="val 622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Trapezoid 9"/>
            <p:cNvSpPr/>
            <p:nvPr/>
          </p:nvSpPr>
          <p:spPr>
            <a:xfrm>
              <a:off x="6379905" y="4807533"/>
              <a:ext cx="1627796" cy="49738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Trapezoid 10"/>
            <p:cNvSpPr/>
            <p:nvPr/>
          </p:nvSpPr>
          <p:spPr>
            <a:xfrm>
              <a:off x="6389327" y="4658695"/>
              <a:ext cx="1627796" cy="49738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2" name="Group 11"/>
            <p:cNvGrpSpPr/>
            <p:nvPr/>
          </p:nvGrpSpPr>
          <p:grpSpPr>
            <a:xfrm rot="15852368">
              <a:off x="6434541" y="4645515"/>
              <a:ext cx="452166" cy="1526059"/>
              <a:chOff x="6209731" y="3930555"/>
              <a:chExt cx="545911" cy="1842448"/>
            </a:xfrm>
          </p:grpSpPr>
          <p:sp>
            <p:nvSpPr>
              <p:cNvPr id="35" name="Diagonal Stripe 34"/>
              <p:cNvSpPr/>
              <p:nvPr/>
            </p:nvSpPr>
            <p:spPr>
              <a:xfrm flipH="1">
                <a:off x="6455391" y="3930555"/>
                <a:ext cx="300251" cy="1162334"/>
              </a:xfrm>
              <a:prstGeom prst="diagStrip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Diagonal Stripe 35"/>
              <p:cNvSpPr/>
              <p:nvPr/>
            </p:nvSpPr>
            <p:spPr>
              <a:xfrm>
                <a:off x="6209731" y="3941599"/>
                <a:ext cx="387143" cy="1831404"/>
              </a:xfrm>
              <a:prstGeom prst="diagStrip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rapezoid 12"/>
            <p:cNvSpPr/>
            <p:nvPr/>
          </p:nvSpPr>
          <p:spPr>
            <a:xfrm>
              <a:off x="7177145" y="4999006"/>
              <a:ext cx="846419" cy="302592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Trapezoid 13"/>
            <p:cNvSpPr/>
            <p:nvPr/>
          </p:nvSpPr>
          <p:spPr>
            <a:xfrm>
              <a:off x="7212940" y="4933062"/>
              <a:ext cx="846419" cy="302592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Oval 14"/>
            <p:cNvSpPr/>
            <p:nvPr/>
          </p:nvSpPr>
          <p:spPr>
            <a:xfrm>
              <a:off x="6465941" y="4739336"/>
              <a:ext cx="580986" cy="2050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>
              <a:off x="6456518" y="4639478"/>
              <a:ext cx="580986" cy="2050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6958374" y="4728272"/>
              <a:ext cx="348553" cy="267670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Isosceles Triangle 17"/>
            <p:cNvSpPr/>
            <p:nvPr/>
          </p:nvSpPr>
          <p:spPr>
            <a:xfrm rot="5167181">
              <a:off x="5189296" y="4317066"/>
              <a:ext cx="1325264" cy="1069204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 rot="21413500">
              <a:off x="4366202" y="4240438"/>
              <a:ext cx="947323" cy="13536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103487" y="3512126"/>
              <a:ext cx="920078" cy="1409573"/>
              <a:chOff x="10515530" y="774482"/>
              <a:chExt cx="1382168" cy="258079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31" name="Trapezoid 30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2" name="Trapezoid 31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3" name="Parallelogram 32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4" name="Parallelogram 33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29" name="Parallelogram 28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Parallelogram 29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23" name="Parallelogram 22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4" name="Parallelogram 23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Parallelogram 24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Parallelogram 25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Parallelogram 26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282325"/>
            <a:ext cx="1913840" cy="6634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38" name="Rectangle 37"/>
          <p:cNvSpPr/>
          <p:nvPr/>
        </p:nvSpPr>
        <p:spPr>
          <a:xfrm>
            <a:off x="476259" y="4067288"/>
            <a:ext cx="277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6"/>
              </a:rPr>
              <a:t>http://en.wikipedia.org/wiki/Kinect</a:t>
            </a:r>
            <a:endParaRPr lang="en-US" sz="1400" dirty="0"/>
          </a:p>
        </p:txBody>
      </p:sp>
      <p:pic>
        <p:nvPicPr>
          <p:cNvPr id="12290" name="Picture 2" descr="http://dn.odroid.com/homebackup/XU3LiteMai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65" y="1832866"/>
            <a:ext cx="1494710" cy="94997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133" y="289121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8"/>
              </a:rPr>
              <a:t>http://</a:t>
            </a:r>
            <a:r>
              <a:rPr lang="en-US" sz="1200" dirty="0" smtClean="0">
                <a:hlinkClick r:id="rId8"/>
              </a:rPr>
              <a:t>dn.odroid.com/homebackup/XU3LiteMain.jpg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630118" y="6093023"/>
            <a:ext cx="24292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Roomba Discovery (circa 2004)</a:t>
            </a:r>
          </a:p>
        </p:txBody>
      </p:sp>
      <p:sp>
        <p:nvSpPr>
          <p:cNvPr id="39" name="Right Arrow 38"/>
          <p:cNvSpPr/>
          <p:nvPr/>
        </p:nvSpPr>
        <p:spPr>
          <a:xfrm rot="19314586">
            <a:off x="2934379" y="4511704"/>
            <a:ext cx="955351" cy="41295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3048000" y="3532840"/>
            <a:ext cx="683677" cy="41295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807418">
            <a:off x="3047998" y="2399889"/>
            <a:ext cx="683677" cy="41295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292" name="Picture 4" descr="http://3dforged.com/wp-content/uploads/2014/11/LulzBot-Taz-4-3D-Printer-1024x67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345" y="5065895"/>
            <a:ext cx="2338255" cy="1548401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/>
          <p:cNvSpPr/>
          <p:nvPr/>
        </p:nvSpPr>
        <p:spPr>
          <a:xfrm>
            <a:off x="6019800" y="3124200"/>
            <a:ext cx="683677" cy="412950"/>
          </a:xfrm>
          <a:prstGeom prst="rightArrow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24618" y="4467150"/>
            <a:ext cx="230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early prototype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675589" y="1443577"/>
            <a:ext cx="3565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More rigid 3D printed prototype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4074" r="25000"/>
          <a:stretch/>
        </p:blipFill>
        <p:spPr>
          <a:xfrm>
            <a:off x="7337144" y="5143464"/>
            <a:ext cx="1417121" cy="127442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50" name="Right Arrow 49"/>
          <p:cNvSpPr/>
          <p:nvPr/>
        </p:nvSpPr>
        <p:spPr>
          <a:xfrm rot="16200000">
            <a:off x="7622162" y="4504764"/>
            <a:ext cx="683677" cy="412950"/>
          </a:xfrm>
          <a:prstGeom prst="rightArrow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8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8600"/>
            <a:ext cx="7543800" cy="1450757"/>
          </a:xfrm>
        </p:spPr>
        <p:txBody>
          <a:bodyPr/>
          <a:lstStyle/>
          <a:p>
            <a:r>
              <a:rPr lang="en-US" dirty="0" smtClean="0"/>
              <a:t>Hardware – MVAR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3282325"/>
            <a:ext cx="1913840" cy="6634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38" name="Rectangle 37"/>
          <p:cNvSpPr/>
          <p:nvPr/>
        </p:nvSpPr>
        <p:spPr>
          <a:xfrm>
            <a:off x="476259" y="4067288"/>
            <a:ext cx="277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http://en.wikipedia.org/wiki/Kinect</a:t>
            </a:r>
            <a:endParaRPr lang="en-US" sz="1400" dirty="0"/>
          </a:p>
        </p:txBody>
      </p:sp>
      <p:pic>
        <p:nvPicPr>
          <p:cNvPr id="12290" name="Picture 2" descr="http://dn.odroid.com/homebackup/XU3LiteMa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65" y="1832866"/>
            <a:ext cx="1494710" cy="94997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7133" y="289121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5"/>
              </a:rPr>
              <a:t>http://</a:t>
            </a:r>
            <a:r>
              <a:rPr lang="en-US" sz="1200" dirty="0" smtClean="0">
                <a:hlinkClick r:id="rId5"/>
              </a:rPr>
              <a:t>dn.odroid.com/homebackup/XU3LiteMain.jpg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39" name="Right Arrow 38"/>
          <p:cNvSpPr/>
          <p:nvPr/>
        </p:nvSpPr>
        <p:spPr>
          <a:xfrm rot="19314586">
            <a:off x="2934379" y="4511704"/>
            <a:ext cx="955351" cy="41295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3048000" y="3532840"/>
            <a:ext cx="683677" cy="41295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807418">
            <a:off x="3047998" y="2399889"/>
            <a:ext cx="683677" cy="41295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292" name="Picture 4" descr="http://3dforged.com/wp-content/uploads/2014/11/LulzBot-Taz-4-3D-Printer-1024x67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45" y="5065895"/>
            <a:ext cx="2338255" cy="1548401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ight Arrow 44"/>
          <p:cNvSpPr/>
          <p:nvPr/>
        </p:nvSpPr>
        <p:spPr>
          <a:xfrm>
            <a:off x="6326723" y="3124200"/>
            <a:ext cx="683677" cy="412950"/>
          </a:xfrm>
          <a:prstGeom prst="rightArrow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1034" y="6291130"/>
            <a:ext cx="4715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Nova </a:t>
            </a:r>
            <a:r>
              <a:rPr lang="en-US" dirty="0" err="1" smtClean="0"/>
              <a:t>GetGo</a:t>
            </a:r>
            <a:r>
              <a:rPr lang="en-US" dirty="0" smtClean="0"/>
              <a:t> Walker</a:t>
            </a:r>
          </a:p>
          <a:p>
            <a:r>
              <a:rPr lang="en-US" dirty="0" smtClean="0"/>
              <a:t>SolidWorks model by UTSA’s Eric </a:t>
            </a:r>
            <a:r>
              <a:rPr lang="en-US" dirty="0" err="1" smtClean="0"/>
              <a:t>Wineman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4074" r="25000"/>
          <a:stretch/>
        </p:blipFill>
        <p:spPr>
          <a:xfrm>
            <a:off x="7337144" y="5143464"/>
            <a:ext cx="1417121" cy="1274425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sp>
        <p:nvSpPr>
          <p:cNvPr id="50" name="Right Arrow 49"/>
          <p:cNvSpPr/>
          <p:nvPr/>
        </p:nvSpPr>
        <p:spPr>
          <a:xfrm rot="16200000">
            <a:off x="7622162" y="4504764"/>
            <a:ext cx="683677" cy="412950"/>
          </a:xfrm>
          <a:prstGeom prst="rightArrow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/>
          <a:srcRect l="30673" t="18564" r="36530" b="14228"/>
          <a:stretch/>
        </p:blipFill>
        <p:spPr>
          <a:xfrm>
            <a:off x="938507" y="4491272"/>
            <a:ext cx="1518257" cy="168092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2" name="Content Placeholder 51"/>
          <p:cNvPicPr>
            <a:picLocks noGrp="1" noChangeAspect="1"/>
          </p:cNvPicPr>
          <p:nvPr>
            <p:ph idx="1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1" r="26560"/>
          <a:stretch/>
        </p:blipFill>
        <p:spPr>
          <a:xfrm rot="5400000">
            <a:off x="4277306" y="2535459"/>
            <a:ext cx="1938415" cy="1744297"/>
          </a:xfrm>
          <a:ln w="57150">
            <a:solidFill>
              <a:schemeClr val="tx1"/>
            </a:solidFill>
          </a:ln>
        </p:spPr>
      </p:pic>
      <p:grpSp>
        <p:nvGrpSpPr>
          <p:cNvPr id="55" name="Group 54"/>
          <p:cNvGrpSpPr/>
          <p:nvPr/>
        </p:nvGrpSpPr>
        <p:grpSpPr>
          <a:xfrm>
            <a:off x="7083228" y="273794"/>
            <a:ext cx="1761543" cy="2317006"/>
            <a:chOff x="5552208" y="3902010"/>
            <a:chExt cx="1905013" cy="2505717"/>
          </a:xfrm>
        </p:grpSpPr>
        <p:sp>
          <p:nvSpPr>
            <p:cNvPr id="56" name="Trapezoid 55"/>
            <p:cNvSpPr/>
            <p:nvPr/>
          </p:nvSpPr>
          <p:spPr>
            <a:xfrm>
              <a:off x="6324605" y="4537362"/>
              <a:ext cx="166255" cy="168332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 rot="20557911" flipV="1">
              <a:off x="6480027" y="4762794"/>
              <a:ext cx="659893" cy="1010966"/>
              <a:chOff x="10515530" y="774482"/>
              <a:chExt cx="1382168" cy="2580790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80" name="Group 79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83" name="Trapezoid 82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Trapezoid 83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Parallelogram 84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Parallelogram 85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1" name="Parallelogram 80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Parallelogram 81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75" name="Parallelogram 74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Parallelogram 75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Parallelogram 76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Parallelogram 77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Parallelogram 78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Oval 57"/>
            <p:cNvSpPr/>
            <p:nvPr/>
          </p:nvSpPr>
          <p:spPr>
            <a:xfrm>
              <a:off x="6352313" y="5832336"/>
              <a:ext cx="335974" cy="3190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arallelogram 58"/>
            <p:cNvSpPr/>
            <p:nvPr/>
          </p:nvSpPr>
          <p:spPr>
            <a:xfrm rot="20927221">
              <a:off x="5552208" y="4493834"/>
              <a:ext cx="900551" cy="193964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apezoid 59"/>
            <p:cNvSpPr/>
            <p:nvPr/>
          </p:nvSpPr>
          <p:spPr>
            <a:xfrm>
              <a:off x="5590309" y="453043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apezoid 60"/>
            <p:cNvSpPr/>
            <p:nvPr/>
          </p:nvSpPr>
          <p:spPr>
            <a:xfrm>
              <a:off x="7135103" y="457892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Parallelogram 61"/>
            <p:cNvSpPr/>
            <p:nvPr/>
          </p:nvSpPr>
          <p:spPr>
            <a:xfrm rot="596497">
              <a:off x="5569527" y="4572000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Parallelogram 62"/>
            <p:cNvSpPr/>
            <p:nvPr/>
          </p:nvSpPr>
          <p:spPr>
            <a:xfrm rot="20927221">
              <a:off x="6427996" y="4583357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rapezoid 63"/>
            <p:cNvSpPr/>
            <p:nvPr/>
          </p:nvSpPr>
          <p:spPr>
            <a:xfrm rot="804077">
              <a:off x="5645854" y="4611598"/>
              <a:ext cx="584536" cy="18269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Parallelogram 64"/>
            <p:cNvSpPr/>
            <p:nvPr/>
          </p:nvSpPr>
          <p:spPr>
            <a:xfrm flipH="1">
              <a:off x="5926283" y="3910733"/>
              <a:ext cx="103910" cy="73261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rapezoid 65"/>
            <p:cNvSpPr/>
            <p:nvPr/>
          </p:nvSpPr>
          <p:spPr>
            <a:xfrm rot="804077">
              <a:off x="5569652" y="4660088"/>
              <a:ext cx="584536" cy="182690"/>
            </a:xfrm>
            <a:prstGeom prst="trapezoid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apezoid 66"/>
            <p:cNvSpPr/>
            <p:nvPr/>
          </p:nvSpPr>
          <p:spPr>
            <a:xfrm flipV="1">
              <a:off x="5604290" y="3902010"/>
              <a:ext cx="637187" cy="397178"/>
            </a:xfrm>
            <a:prstGeom prst="trapezoid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590309" y="59016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6262259" y="60540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121247" y="5936246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/>
            <p:cNvSpPr/>
            <p:nvPr/>
          </p:nvSpPr>
          <p:spPr>
            <a:xfrm rot="21194668">
              <a:off x="5591574" y="5040388"/>
              <a:ext cx="893618" cy="472302"/>
            </a:xfrm>
            <a:prstGeom prst="trapezoid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/>
            <p:cNvSpPr/>
            <p:nvPr/>
          </p:nvSpPr>
          <p:spPr>
            <a:xfrm>
              <a:off x="6241477" y="4724400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7118460" y="2667000"/>
            <a:ext cx="1726311" cy="1599459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 to be completed soon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0"/>
          <a:srcRect l="14861" t="23983" r="36530" b="13144"/>
          <a:stretch/>
        </p:blipFill>
        <p:spPr>
          <a:xfrm>
            <a:off x="2933050" y="5393413"/>
            <a:ext cx="1441315" cy="100718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9" name="Right Arrow 88"/>
          <p:cNvSpPr/>
          <p:nvPr/>
        </p:nvSpPr>
        <p:spPr>
          <a:xfrm rot="17853225">
            <a:off x="3814780" y="4680079"/>
            <a:ext cx="955351" cy="412950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-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42966" y="3543366"/>
            <a:ext cx="3657901" cy="205756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75185" y="3464154"/>
            <a:ext cx="1421598" cy="2215991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/>
              <a:t>UTSA  Cloud-</a:t>
            </a:r>
          </a:p>
          <a:p>
            <a:pPr algn="ctr"/>
            <a:r>
              <a:rPr lang="en-US" sz="2300" b="1" dirty="0" smtClean="0"/>
              <a:t>Research Data Center</a:t>
            </a:r>
          </a:p>
          <a:p>
            <a:pPr algn="ctr"/>
            <a:r>
              <a:rPr lang="en-US" sz="2300" b="1" dirty="0" smtClean="0"/>
              <a:t>(RDC)</a:t>
            </a:r>
            <a:endParaRPr lang="en-US" sz="23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6" r="8334" b="18665"/>
          <a:stretch/>
        </p:blipFill>
        <p:spPr>
          <a:xfrm>
            <a:off x="3200400" y="1828800"/>
            <a:ext cx="3781124" cy="216238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200400" y="3544909"/>
            <a:ext cx="392184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err="1" smtClean="0">
                <a:solidFill>
                  <a:srgbClr val="FFFF00"/>
                </a:solidFill>
              </a:rPr>
              <a:t>Trendnet</a:t>
            </a:r>
            <a:r>
              <a:rPr lang="en-US" sz="2300" b="1" dirty="0" smtClean="0">
                <a:solidFill>
                  <a:srgbClr val="FFFF00"/>
                </a:solidFill>
              </a:rPr>
              <a:t> Wireless IP Camera</a:t>
            </a:r>
            <a:endParaRPr lang="en-US" sz="23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92864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http://www.linksys.com/images/productmt/834023/372.jpg</a:t>
            </a:r>
          </a:p>
        </p:txBody>
      </p:sp>
      <p:pic>
        <p:nvPicPr>
          <p:cNvPr id="13314" name="Picture 2" descr="http://www.linksys.com/images/productmt/834023/37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606" y="4419600"/>
            <a:ext cx="1825794" cy="1825794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52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Contributions and Completed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6096000" cy="4023360"/>
          </a:xfrm>
        </p:spPr>
        <p:txBody>
          <a:bodyPr>
            <a:noAutofit/>
          </a:bodyPr>
          <a:lstStyle/>
          <a:p>
            <a:r>
              <a:rPr lang="en-US" sz="2400" b="1" dirty="0"/>
              <a:t>Modifications to drive a </a:t>
            </a:r>
            <a:r>
              <a:rPr lang="en-US" sz="2400" b="1" dirty="0" smtClean="0"/>
              <a:t>salvaged </a:t>
            </a:r>
            <a:r>
              <a:rPr lang="en-US" sz="2400" b="1" dirty="0"/>
              <a:t>iRobot Roomba in ROS</a:t>
            </a:r>
          </a:p>
          <a:p>
            <a:pPr lvl="1"/>
            <a:r>
              <a:rPr lang="en-US" sz="2400" dirty="0"/>
              <a:t>Wired motor drivers and Arduino microcontroller to computer</a:t>
            </a:r>
          </a:p>
          <a:p>
            <a:pPr lvl="1"/>
            <a:r>
              <a:rPr lang="en-US" sz="2400" dirty="0"/>
              <a:t>Added lithium polymer battery for extended </a:t>
            </a:r>
            <a:r>
              <a:rPr lang="en-US" sz="2400" dirty="0" smtClean="0"/>
              <a:t>use</a:t>
            </a:r>
          </a:p>
          <a:p>
            <a:pPr lvl="1"/>
            <a:r>
              <a:rPr lang="en-US" sz="2400" dirty="0" smtClean="0"/>
              <a:t>Added Kinect and related hardware</a:t>
            </a:r>
          </a:p>
          <a:p>
            <a:pPr lvl="1"/>
            <a:r>
              <a:rPr lang="en-US" sz="2400" dirty="0" smtClean="0"/>
              <a:t>Added an embedded ODROID Xu3 computer with 8 cores in </a:t>
            </a:r>
            <a:r>
              <a:rPr lang="en-US" sz="2400" dirty="0" err="1" smtClean="0"/>
              <a:t>big.LITTLE</a:t>
            </a:r>
            <a:r>
              <a:rPr lang="en-US" sz="2400" dirty="0" smtClean="0"/>
              <a:t> configuration</a:t>
            </a:r>
          </a:p>
          <a:p>
            <a:pPr lvl="1"/>
            <a:r>
              <a:rPr lang="en-US" sz="2400" dirty="0" smtClean="0"/>
              <a:t>3D Printed and assembled under-actuated gripper</a:t>
            </a:r>
          </a:p>
          <a:p>
            <a:pPr lvl="1"/>
            <a:r>
              <a:rPr lang="en-US" sz="2400" dirty="0" smtClean="0"/>
              <a:t>3D Printed many </a:t>
            </a:r>
            <a:r>
              <a:rPr lang="en-US" sz="2400" dirty="0" smtClean="0"/>
              <a:t>components of robot </a:t>
            </a:r>
            <a:r>
              <a:rPr lang="en-US" sz="2400" dirty="0" smtClean="0"/>
              <a:t>base ~200 printing hours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00"/>
          <a:stretch/>
        </p:blipFill>
        <p:spPr>
          <a:xfrm>
            <a:off x="6575106" y="1056178"/>
            <a:ext cx="1527759" cy="2144222"/>
          </a:xfrm>
          <a:prstGeom prst="rect">
            <a:avLst/>
          </a:prstGeom>
        </p:spPr>
      </p:pic>
      <p:pic>
        <p:nvPicPr>
          <p:cNvPr id="5" name="Content Placeholder 4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4" t="-1" r="10195" b="12395"/>
          <a:stretch/>
        </p:blipFill>
        <p:spPr>
          <a:xfrm rot="5400000">
            <a:off x="6197677" y="3919213"/>
            <a:ext cx="3141910" cy="243086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56481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845734"/>
            <a:ext cx="5410200" cy="4859866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800" dirty="0" smtClean="0"/>
              <a:t>Demand is increasing for assistive robots (cont.)</a:t>
            </a:r>
            <a:endParaRPr lang="en-US" sz="2800" dirty="0"/>
          </a:p>
          <a:p>
            <a:pPr lvl="2"/>
            <a:r>
              <a:rPr lang="en-US" sz="2400" b="1" dirty="0" err="1"/>
              <a:t>RoboCup</a:t>
            </a:r>
            <a:r>
              <a:rPr lang="en-US" sz="2400" dirty="0"/>
              <a:t> added an </a:t>
            </a:r>
            <a:r>
              <a:rPr lang="en-US" sz="2400" b="1" dirty="0"/>
              <a:t>@Home</a:t>
            </a:r>
            <a:r>
              <a:rPr lang="en-US" sz="2400" dirty="0"/>
              <a:t> event described as </a:t>
            </a:r>
            <a:r>
              <a:rPr lang="en-US" sz="2400" b="1" i="1" dirty="0"/>
              <a:t>“largest international annual competition for autonomous service robots and is part of the </a:t>
            </a:r>
            <a:r>
              <a:rPr lang="en-US" sz="2400" b="1" i="1" dirty="0" err="1"/>
              <a:t>RoboCup</a:t>
            </a:r>
            <a:r>
              <a:rPr lang="en-US" sz="2400" b="1" i="1" dirty="0"/>
              <a:t> initiative”</a:t>
            </a:r>
            <a:r>
              <a:rPr lang="en-US" sz="2400" dirty="0"/>
              <a:t> [</a:t>
            </a:r>
            <a:r>
              <a:rPr lang="en-US" sz="2400" dirty="0">
                <a:hlinkClick r:id="rId3"/>
              </a:rPr>
              <a:t>http://www.robocup.org/robocup-home/</a:t>
            </a:r>
            <a:r>
              <a:rPr lang="en-US" sz="2400" dirty="0"/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3104" t="12060" r="65227" b="54336"/>
          <a:stretch/>
        </p:blipFill>
        <p:spPr>
          <a:xfrm>
            <a:off x="6019800" y="3657600"/>
            <a:ext cx="2922638" cy="24486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48400" y="5799428"/>
            <a:ext cx="1636678" cy="327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52600"/>
            <a:ext cx="5730241" cy="4572000"/>
          </a:xfrm>
        </p:spPr>
        <p:txBody>
          <a:bodyPr>
            <a:noAutofit/>
          </a:bodyPr>
          <a:lstStyle/>
          <a:p>
            <a:r>
              <a:rPr lang="en-US" sz="2700" b="1" dirty="0" smtClean="0"/>
              <a:t>3D point </a:t>
            </a:r>
            <a:r>
              <a:rPr lang="en-US" sz="2700" b="1" dirty="0"/>
              <a:t>c</a:t>
            </a:r>
            <a:r>
              <a:rPr lang="en-US" sz="2700" b="1" dirty="0" smtClean="0"/>
              <a:t>loud data processing</a:t>
            </a:r>
          </a:p>
          <a:p>
            <a:pPr lvl="1"/>
            <a:r>
              <a:rPr lang="en-US" sz="2700" dirty="0" smtClean="0"/>
              <a:t>Now very experienced in PCL software</a:t>
            </a:r>
          </a:p>
          <a:p>
            <a:pPr lvl="1"/>
            <a:r>
              <a:rPr lang="en-US" sz="2700" dirty="0" smtClean="0"/>
              <a:t>Methods to filter, geometrically transform to fix orientation, and process data</a:t>
            </a:r>
          </a:p>
          <a:p>
            <a:r>
              <a:rPr lang="en-US" sz="2700" b="1" dirty="0" smtClean="0"/>
              <a:t>RGB+D </a:t>
            </a:r>
            <a:r>
              <a:rPr lang="en-US" sz="2700" b="1" dirty="0"/>
              <a:t>i</a:t>
            </a:r>
            <a:r>
              <a:rPr lang="en-US" sz="2700" b="1" dirty="0" smtClean="0"/>
              <a:t>mage processing</a:t>
            </a:r>
          </a:p>
          <a:p>
            <a:pPr lvl="1"/>
            <a:r>
              <a:rPr lang="en-US" sz="2700" dirty="0" smtClean="0"/>
              <a:t>Calibrated cameras of the Kinect</a:t>
            </a:r>
          </a:p>
          <a:p>
            <a:pPr lvl="1"/>
            <a:r>
              <a:rPr lang="en-US" sz="2700" dirty="0" smtClean="0"/>
              <a:t>Software developed to acquire and process both RGB &amp; D images in ROS for 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8498" r="32417" b="42526"/>
          <a:stretch/>
        </p:blipFill>
        <p:spPr>
          <a:xfrm>
            <a:off x="6705600" y="685800"/>
            <a:ext cx="22860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t="8499" r="32903" b="42296"/>
          <a:stretch/>
        </p:blipFill>
        <p:spPr>
          <a:xfrm>
            <a:off x="6705600" y="4391250"/>
            <a:ext cx="2286000" cy="1704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8499" r="32500" b="42346"/>
          <a:stretch/>
        </p:blipFill>
        <p:spPr>
          <a:xfrm>
            <a:off x="6705600" y="2544213"/>
            <a:ext cx="2286000" cy="172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2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/>
              <a:t>Commercial cleaning motions &amp; control examples </a:t>
            </a:r>
            <a:endParaRPr lang="en-US" sz="2600" b="1" dirty="0"/>
          </a:p>
        </p:txBody>
      </p:sp>
      <p:pic>
        <p:nvPicPr>
          <p:cNvPr id="4" name="DfxQxVaDNG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98896" y="2362200"/>
            <a:ext cx="7701655" cy="43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688200" cy="4023360"/>
          </a:xfrm>
        </p:spPr>
        <p:txBody>
          <a:bodyPr/>
          <a:lstStyle/>
          <a:p>
            <a:r>
              <a:rPr lang="en-US" sz="2800" dirty="0"/>
              <a:t>ROS on the Cloud</a:t>
            </a:r>
          </a:p>
          <a:p>
            <a:pPr lvl="1"/>
            <a:r>
              <a:rPr lang="en-US" sz="2400" dirty="0"/>
              <a:t>Feature matching for Visual SLAM via ROS-based mechanism similar to </a:t>
            </a:r>
            <a:r>
              <a:rPr lang="en-US" sz="2400" dirty="0" smtClean="0"/>
              <a:t>MPI</a:t>
            </a:r>
          </a:p>
          <a:p>
            <a:pPr lvl="1"/>
            <a:r>
              <a:rPr lang="en-US" sz="2400" dirty="0" smtClean="0"/>
              <a:t>Implemented the network setup for successful experimentation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39441" y="4064668"/>
            <a:ext cx="1163794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0150356"/>
              </p:ext>
            </p:extLst>
          </p:nvPr>
        </p:nvGraphicFramePr>
        <p:xfrm>
          <a:off x="659231" y="4260196"/>
          <a:ext cx="3303170" cy="295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Visio" r:id="rId3" imgW="4124490" imgH="3857430" progId="Visio.Drawing.15">
                  <p:embed/>
                </p:oleObj>
              </mc:Choice>
              <mc:Fallback>
                <p:oleObj name="Visio" r:id="rId3" imgW="4124490" imgH="38574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231" y="4260196"/>
                        <a:ext cx="3303170" cy="2958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20339" y="137385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747882"/>
              </p:ext>
            </p:extLst>
          </p:nvPr>
        </p:nvGraphicFramePr>
        <p:xfrm>
          <a:off x="5511159" y="685801"/>
          <a:ext cx="3609580" cy="6069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Visio" r:id="rId5" imgW="3781227" imgH="6372253" progId="Visio.Drawing.15">
                  <p:embed/>
                </p:oleObj>
              </mc:Choice>
              <mc:Fallback>
                <p:oleObj name="Visio" r:id="rId5" imgW="3781227" imgH="6372253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1159" y="685801"/>
                        <a:ext cx="3609580" cy="60696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12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66700" y="6469256"/>
            <a:ext cx="10287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500" dirty="0" smtClean="0">
                <a:solidFill>
                  <a:srgbClr val="FFFF00"/>
                </a:solidFill>
              </a:rPr>
              <a:t>*</a:t>
            </a:r>
            <a:r>
              <a:rPr lang="en-US" sz="1500" dirty="0">
                <a:solidFill>
                  <a:srgbClr val="FFFF00"/>
                </a:solidFill>
              </a:rPr>
              <a:t>C</a:t>
            </a:r>
            <a:r>
              <a:rPr lang="en-US" sz="1500" dirty="0" smtClean="0">
                <a:solidFill>
                  <a:srgbClr val="FFFF00"/>
                </a:solidFill>
              </a:rPr>
              <a:t>ustom </a:t>
            </a:r>
            <a:r>
              <a:rPr lang="en-US" sz="1500" dirty="0" smtClean="0">
                <a:solidFill>
                  <a:srgbClr val="FFFF00"/>
                </a:solidFill>
              </a:rPr>
              <a:t>designs using </a:t>
            </a:r>
            <a:r>
              <a:rPr lang="en-US" sz="1500" dirty="0">
                <a:solidFill>
                  <a:srgbClr val="FFFF00"/>
                </a:solidFill>
              </a:rPr>
              <a:t>3D printed parts </a:t>
            </a:r>
            <a:r>
              <a:rPr lang="en-US" sz="1500" dirty="0" smtClean="0">
                <a:solidFill>
                  <a:srgbClr val="FFFF00"/>
                </a:solidFill>
              </a:rPr>
              <a:t>from </a:t>
            </a:r>
            <a:r>
              <a:rPr lang="en-US" sz="1500" dirty="0">
                <a:solidFill>
                  <a:srgbClr val="FFFF00"/>
                </a:solidFill>
              </a:rPr>
              <a:t>ACE Lab’s soon-to-be acquired 3D printer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6699" y="3500395"/>
            <a:ext cx="1023754" cy="1346572"/>
            <a:chOff x="5552208" y="3902010"/>
            <a:chExt cx="1905013" cy="2505717"/>
          </a:xfrm>
        </p:grpSpPr>
        <p:sp>
          <p:nvSpPr>
            <p:cNvPr id="6" name="Trapezoid 5"/>
            <p:cNvSpPr/>
            <p:nvPr/>
          </p:nvSpPr>
          <p:spPr>
            <a:xfrm>
              <a:off x="6324605" y="4537362"/>
              <a:ext cx="166255" cy="168332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 rot="20557911" flipV="1">
              <a:off x="6480027" y="4762794"/>
              <a:ext cx="659893" cy="1010966"/>
              <a:chOff x="10515530" y="774482"/>
              <a:chExt cx="1382168" cy="258079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33" name="Trapezoid 32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Trapezoid 33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Parallelogram 34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Parallelogram 35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1" name="Parallelogram 30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25" name="Parallelogram 24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Parallelogram 25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Parallelogram 26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Parallelogram 27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Parallelogram 28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Oval 7"/>
            <p:cNvSpPr/>
            <p:nvPr/>
          </p:nvSpPr>
          <p:spPr>
            <a:xfrm>
              <a:off x="6352313" y="5832336"/>
              <a:ext cx="335974" cy="3190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/>
            <p:cNvSpPr/>
            <p:nvPr/>
          </p:nvSpPr>
          <p:spPr>
            <a:xfrm rot="20927221">
              <a:off x="5552208" y="4493834"/>
              <a:ext cx="900551" cy="193964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>
              <a:off x="5590309" y="453043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apezoid 10"/>
            <p:cNvSpPr/>
            <p:nvPr/>
          </p:nvSpPr>
          <p:spPr>
            <a:xfrm>
              <a:off x="7135103" y="457892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 rot="596497">
              <a:off x="5569527" y="4572000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/>
            <p:cNvSpPr/>
            <p:nvPr/>
          </p:nvSpPr>
          <p:spPr>
            <a:xfrm rot="20927221">
              <a:off x="6427996" y="4583357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apezoid 13"/>
            <p:cNvSpPr/>
            <p:nvPr/>
          </p:nvSpPr>
          <p:spPr>
            <a:xfrm rot="804077">
              <a:off x="5645854" y="4611598"/>
              <a:ext cx="584536" cy="18269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/>
            <p:cNvSpPr/>
            <p:nvPr/>
          </p:nvSpPr>
          <p:spPr>
            <a:xfrm flipH="1">
              <a:off x="5926283" y="3910733"/>
              <a:ext cx="103910" cy="73261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apezoid 15"/>
            <p:cNvSpPr/>
            <p:nvPr/>
          </p:nvSpPr>
          <p:spPr>
            <a:xfrm rot="804077">
              <a:off x="5569652" y="4660088"/>
              <a:ext cx="584536" cy="182690"/>
            </a:xfrm>
            <a:prstGeom prst="trapezoid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/>
            <p:cNvSpPr/>
            <p:nvPr/>
          </p:nvSpPr>
          <p:spPr>
            <a:xfrm flipV="1">
              <a:off x="5604290" y="3902010"/>
              <a:ext cx="637187" cy="397178"/>
            </a:xfrm>
            <a:prstGeom prst="trapezoid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590309" y="59016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262259" y="60540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121247" y="5936246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/>
            <p:cNvSpPr/>
            <p:nvPr/>
          </p:nvSpPr>
          <p:spPr>
            <a:xfrm rot="21194668">
              <a:off x="5591574" y="5040388"/>
              <a:ext cx="893618" cy="472302"/>
            </a:xfrm>
            <a:prstGeom prst="trapezoid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/>
            <p:cNvSpPr/>
            <p:nvPr/>
          </p:nvSpPr>
          <p:spPr>
            <a:xfrm>
              <a:off x="6241477" y="4724400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711184" y="3436372"/>
            <a:ext cx="1142232" cy="141059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285007" y="327487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u="sng" dirty="0"/>
              <a:t>MVAR</a:t>
            </a:r>
          </a:p>
          <a:p>
            <a:pPr lvl="1"/>
            <a:r>
              <a:rPr lang="en-US" dirty="0" smtClean="0"/>
              <a:t>Add </a:t>
            </a:r>
            <a:r>
              <a:rPr lang="en-US" dirty="0"/>
              <a:t>manipulator arm*</a:t>
            </a:r>
          </a:p>
          <a:p>
            <a:pPr lvl="1"/>
            <a:r>
              <a:rPr lang="en-US" b="1" u="sng" dirty="0"/>
              <a:t>Simulation</a:t>
            </a:r>
            <a:r>
              <a:rPr lang="en-US" dirty="0"/>
              <a:t> on Home State Recognition</a:t>
            </a:r>
          </a:p>
          <a:p>
            <a:pPr lvl="1"/>
            <a:r>
              <a:rPr lang="en-US" b="1" u="sng" dirty="0"/>
              <a:t>Experiment</a:t>
            </a:r>
            <a:r>
              <a:rPr lang="en-US" dirty="0"/>
              <a:t> on Passive and Active Navigation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0" y="177465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u="sng" dirty="0"/>
              <a:t>FCR</a:t>
            </a:r>
          </a:p>
          <a:p>
            <a:pPr lvl="1"/>
            <a:r>
              <a:rPr lang="en-US" dirty="0"/>
              <a:t>Add manipulator arm*</a:t>
            </a:r>
          </a:p>
          <a:p>
            <a:pPr lvl="1"/>
            <a:r>
              <a:rPr lang="en-US" b="1" u="sng" dirty="0"/>
              <a:t>Simulation</a:t>
            </a:r>
            <a:r>
              <a:rPr lang="en-US" dirty="0"/>
              <a:t> on FCR Small Item Detection</a:t>
            </a:r>
            <a:endParaRPr lang="en-US" b="1" u="sng" dirty="0"/>
          </a:p>
          <a:p>
            <a:pPr lvl="1"/>
            <a:r>
              <a:rPr lang="en-US" b="1" u="sng" dirty="0"/>
              <a:t>Experiment</a:t>
            </a:r>
            <a:r>
              <a:rPr lang="en-US" dirty="0"/>
              <a:t> on FCR Cleanup of Small Liquid Spill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42911" y="527375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u="sng" dirty="0"/>
              <a:t>Cooperative Controller</a:t>
            </a:r>
          </a:p>
          <a:p>
            <a:pPr lvl="1"/>
            <a:r>
              <a:rPr lang="en-US" b="1" u="sng" dirty="0"/>
              <a:t>Simulation</a:t>
            </a:r>
            <a:r>
              <a:rPr lang="en-US" dirty="0"/>
              <a:t> on Robots Crossing Paths</a:t>
            </a:r>
          </a:p>
          <a:p>
            <a:pPr lvl="1"/>
            <a:r>
              <a:rPr lang="en-US" b="1" u="sng" dirty="0"/>
              <a:t>Experiment</a:t>
            </a:r>
            <a:r>
              <a:rPr lang="en-US" dirty="0"/>
              <a:t> on Small Object Handoff</a:t>
            </a:r>
          </a:p>
          <a:p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230217" y="3772381"/>
            <a:ext cx="426475" cy="9368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/>
          <a:stretch/>
        </p:blipFill>
        <p:spPr>
          <a:xfrm>
            <a:off x="5953904" y="1279957"/>
            <a:ext cx="2732896" cy="182644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00"/>
          <a:stretch/>
        </p:blipFill>
        <p:spPr>
          <a:xfrm>
            <a:off x="4507382" y="1279957"/>
            <a:ext cx="1320738" cy="1853666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6400800" y="4684169"/>
            <a:ext cx="2286000" cy="1714651"/>
            <a:chOff x="5481593" y="1308511"/>
            <a:chExt cx="6847861" cy="5136351"/>
          </a:xfrm>
        </p:grpSpPr>
        <p:sp>
          <p:nvSpPr>
            <p:cNvPr id="77" name="Parallelogram 76"/>
            <p:cNvSpPr/>
            <p:nvPr/>
          </p:nvSpPr>
          <p:spPr>
            <a:xfrm rot="2820000">
              <a:off x="10672831" y="2348626"/>
              <a:ext cx="269205" cy="102394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173664" y="2103648"/>
              <a:ext cx="303593" cy="16026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Parallelogram 78"/>
            <p:cNvSpPr/>
            <p:nvPr/>
          </p:nvSpPr>
          <p:spPr>
            <a:xfrm rot="19860000">
              <a:off x="11447624" y="3478946"/>
              <a:ext cx="253005" cy="134275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Smiley Face 79"/>
            <p:cNvSpPr/>
            <p:nvPr/>
          </p:nvSpPr>
          <p:spPr>
            <a:xfrm>
              <a:off x="10844818" y="1308511"/>
              <a:ext cx="857698" cy="857698"/>
            </a:xfrm>
            <a:prstGeom prst="smileyFac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Parallelogram 80"/>
            <p:cNvSpPr/>
            <p:nvPr/>
          </p:nvSpPr>
          <p:spPr>
            <a:xfrm>
              <a:off x="11064921" y="3459043"/>
              <a:ext cx="277164" cy="128904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0156619" y="2277701"/>
              <a:ext cx="2068625" cy="2720920"/>
              <a:chOff x="5552208" y="3902010"/>
              <a:chExt cx="1905013" cy="2505717"/>
            </a:xfrm>
          </p:grpSpPr>
          <p:sp>
            <p:nvSpPr>
              <p:cNvPr id="116" name="Trapezoid 115"/>
              <p:cNvSpPr/>
              <p:nvPr/>
            </p:nvSpPr>
            <p:spPr>
              <a:xfrm>
                <a:off x="6324605" y="4537362"/>
                <a:ext cx="166255" cy="1683327"/>
              </a:xfrm>
              <a:prstGeom prst="trapezoid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 rot="20557911" flipV="1">
                <a:off x="6480027" y="4762794"/>
                <a:ext cx="659893" cy="1010966"/>
                <a:chOff x="10515530" y="774482"/>
                <a:chExt cx="1382168" cy="2580790"/>
              </a:xfrm>
            </p:grpSpPr>
            <p:grpSp>
              <p:nvGrpSpPr>
                <p:cNvPr id="133" name="Group 132"/>
                <p:cNvGrpSpPr/>
                <p:nvPr/>
              </p:nvGrpSpPr>
              <p:grpSpPr>
                <a:xfrm>
                  <a:off x="10515530" y="774482"/>
                  <a:ext cx="1169288" cy="2580790"/>
                  <a:chOff x="10515530" y="774482"/>
                  <a:chExt cx="1169288" cy="2580790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grpSp>
                <p:nvGrpSpPr>
                  <p:cNvPr id="140" name="Group 139"/>
                  <p:cNvGrpSpPr/>
                  <p:nvPr/>
                </p:nvGrpSpPr>
                <p:grpSpPr>
                  <a:xfrm>
                    <a:off x="10515530" y="1987492"/>
                    <a:ext cx="1169288" cy="1367780"/>
                    <a:chOff x="8085547" y="521980"/>
                    <a:chExt cx="1169288" cy="1367780"/>
                  </a:xfrm>
                  <a:grpFill/>
                </p:grpSpPr>
                <p:sp>
                  <p:nvSpPr>
                    <p:cNvPr id="143" name="Trapezoid 142"/>
                    <p:cNvSpPr/>
                    <p:nvPr/>
                  </p:nvSpPr>
                  <p:spPr>
                    <a:xfrm>
                      <a:off x="8092473" y="13993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44" name="Trapezoid 143"/>
                    <p:cNvSpPr/>
                    <p:nvPr/>
                  </p:nvSpPr>
                  <p:spPr>
                    <a:xfrm>
                      <a:off x="8085547" y="12469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45" name="Parallelogram 144"/>
                    <p:cNvSpPr/>
                    <p:nvPr/>
                  </p:nvSpPr>
                  <p:spPr>
                    <a:xfrm>
                      <a:off x="8209557" y="521980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46" name="Parallelogram 145"/>
                    <p:cNvSpPr/>
                    <p:nvPr/>
                  </p:nvSpPr>
                  <p:spPr>
                    <a:xfrm>
                      <a:off x="8777597" y="528906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sp>
                <p:nvSpPr>
                  <p:cNvPr id="141" name="Parallelogram 140"/>
                  <p:cNvSpPr/>
                  <p:nvPr/>
                </p:nvSpPr>
                <p:spPr>
                  <a:xfrm>
                    <a:off x="10988038" y="774482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42" name="Parallelogram 141"/>
                  <p:cNvSpPr/>
                  <p:nvPr/>
                </p:nvSpPr>
                <p:spPr>
                  <a:xfrm>
                    <a:off x="10683248" y="1797245"/>
                    <a:ext cx="871987" cy="187135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34" name="Group 133"/>
                <p:cNvGrpSpPr/>
                <p:nvPr/>
              </p:nvGrpSpPr>
              <p:grpSpPr>
                <a:xfrm>
                  <a:off x="10856055" y="796175"/>
                  <a:ext cx="1041643" cy="2054427"/>
                  <a:chOff x="8787059" y="-1073225"/>
                  <a:chExt cx="1041643" cy="2054427"/>
                </a:xfrm>
              </p:grpSpPr>
              <p:sp>
                <p:nvSpPr>
                  <p:cNvPr id="135" name="Parallelogram 134"/>
                  <p:cNvSpPr/>
                  <p:nvPr/>
                </p:nvSpPr>
                <p:spPr>
                  <a:xfrm flipV="1">
                    <a:off x="8901285" y="-28794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6" name="Parallelogram 135"/>
                  <p:cNvSpPr/>
                  <p:nvPr/>
                </p:nvSpPr>
                <p:spPr>
                  <a:xfrm flipV="1">
                    <a:off x="9490107" y="-56502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7" name="Parallelogram 136"/>
                  <p:cNvSpPr/>
                  <p:nvPr/>
                </p:nvSpPr>
                <p:spPr>
                  <a:xfrm flipV="1">
                    <a:off x="9070582" y="-1073225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8" name="Parallelogram 137"/>
                  <p:cNvSpPr/>
                  <p:nvPr/>
                </p:nvSpPr>
                <p:spPr>
                  <a:xfrm flipV="1">
                    <a:off x="8925607" y="-97521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9" name="Parallelogram 138"/>
                  <p:cNvSpPr/>
                  <p:nvPr/>
                </p:nvSpPr>
                <p:spPr>
                  <a:xfrm flipV="1">
                    <a:off x="8787059" y="-1067349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sp>
            <p:nvSpPr>
              <p:cNvPr id="118" name="Oval 117"/>
              <p:cNvSpPr/>
              <p:nvPr/>
            </p:nvSpPr>
            <p:spPr>
              <a:xfrm>
                <a:off x="6352313" y="5832336"/>
                <a:ext cx="335974" cy="31907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9" name="Parallelogram 118"/>
              <p:cNvSpPr/>
              <p:nvPr/>
            </p:nvSpPr>
            <p:spPr>
              <a:xfrm rot="20927221">
                <a:off x="5552208" y="4493834"/>
                <a:ext cx="900551" cy="193964"/>
              </a:xfrm>
              <a:prstGeom prst="parallelogram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0" name="Trapezoid 119"/>
              <p:cNvSpPr/>
              <p:nvPr/>
            </p:nvSpPr>
            <p:spPr>
              <a:xfrm>
                <a:off x="5590309" y="4530436"/>
                <a:ext cx="166255" cy="16833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1" name="Trapezoid 120"/>
              <p:cNvSpPr/>
              <p:nvPr/>
            </p:nvSpPr>
            <p:spPr>
              <a:xfrm>
                <a:off x="7135103" y="4578926"/>
                <a:ext cx="166255" cy="16833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Parallelogram 121"/>
              <p:cNvSpPr/>
              <p:nvPr/>
            </p:nvSpPr>
            <p:spPr>
              <a:xfrm rot="596497">
                <a:off x="5569527" y="4572000"/>
                <a:ext cx="900551" cy="19396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Parallelogram 122"/>
              <p:cNvSpPr/>
              <p:nvPr/>
            </p:nvSpPr>
            <p:spPr>
              <a:xfrm rot="20927221">
                <a:off x="6427996" y="4583357"/>
                <a:ext cx="900551" cy="19396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Trapezoid 123"/>
              <p:cNvSpPr/>
              <p:nvPr/>
            </p:nvSpPr>
            <p:spPr>
              <a:xfrm rot="804077">
                <a:off x="5645854" y="4611598"/>
                <a:ext cx="584536" cy="182690"/>
              </a:xfrm>
              <a:prstGeom prst="trapezoid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Parallelogram 124"/>
              <p:cNvSpPr/>
              <p:nvPr/>
            </p:nvSpPr>
            <p:spPr>
              <a:xfrm flipH="1">
                <a:off x="5926283" y="3910733"/>
                <a:ext cx="103910" cy="732614"/>
              </a:xfrm>
              <a:prstGeom prst="parallelogram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Trapezoid 125"/>
              <p:cNvSpPr/>
              <p:nvPr/>
            </p:nvSpPr>
            <p:spPr>
              <a:xfrm rot="804077">
                <a:off x="5569652" y="4660088"/>
                <a:ext cx="584536" cy="182690"/>
              </a:xfrm>
              <a:prstGeom prst="trapezoid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Trapezoid 126"/>
              <p:cNvSpPr/>
              <p:nvPr/>
            </p:nvSpPr>
            <p:spPr>
              <a:xfrm flipV="1">
                <a:off x="5604290" y="3902010"/>
                <a:ext cx="637187" cy="397178"/>
              </a:xfrm>
              <a:prstGeom prst="trapezoid">
                <a:avLst/>
              </a:prstGeom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590309" y="5901612"/>
                <a:ext cx="335974" cy="31907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6262259" y="6054012"/>
                <a:ext cx="335974" cy="31907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7121247" y="5936246"/>
                <a:ext cx="335974" cy="31907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Trapezoid 130"/>
              <p:cNvSpPr/>
              <p:nvPr/>
            </p:nvSpPr>
            <p:spPr>
              <a:xfrm rot="21194668">
                <a:off x="5591574" y="5040388"/>
                <a:ext cx="893618" cy="472302"/>
              </a:xfrm>
              <a:prstGeom prst="trapezoid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scene3d>
                <a:camera prst="isometricBottom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Trapezoid 131"/>
              <p:cNvSpPr/>
              <p:nvPr/>
            </p:nvSpPr>
            <p:spPr>
              <a:xfrm>
                <a:off x="6241477" y="4724400"/>
                <a:ext cx="166255" cy="1683327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8135707" y="4803207"/>
              <a:ext cx="4047561" cy="1506785"/>
              <a:chOff x="1528549" y="3512126"/>
              <a:chExt cx="6850306" cy="2550162"/>
            </a:xfrm>
          </p:grpSpPr>
          <p:sp>
            <p:nvSpPr>
              <p:cNvPr id="87" name="Trapezoid 86"/>
              <p:cNvSpPr/>
              <p:nvPr/>
            </p:nvSpPr>
            <p:spPr>
              <a:xfrm>
                <a:off x="1528549" y="4071383"/>
                <a:ext cx="6850306" cy="1987142"/>
              </a:xfrm>
              <a:prstGeom prst="trapezoid">
                <a:avLst>
                  <a:gd name="adj" fmla="val 7365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Trapezoid 87"/>
              <p:cNvSpPr/>
              <p:nvPr/>
            </p:nvSpPr>
            <p:spPr>
              <a:xfrm>
                <a:off x="3511351" y="4075146"/>
                <a:ext cx="2625672" cy="1987142"/>
              </a:xfrm>
              <a:prstGeom prst="trapezoid">
                <a:avLst>
                  <a:gd name="adj" fmla="val 6227"/>
                </a:avLst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Trapezoid 88"/>
              <p:cNvSpPr/>
              <p:nvPr/>
            </p:nvSpPr>
            <p:spPr>
              <a:xfrm>
                <a:off x="6379905" y="4807533"/>
                <a:ext cx="1627796" cy="49738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Trapezoid 89"/>
              <p:cNvSpPr/>
              <p:nvPr/>
            </p:nvSpPr>
            <p:spPr>
              <a:xfrm>
                <a:off x="6389327" y="4658695"/>
                <a:ext cx="1627796" cy="497382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 rot="15852368">
                <a:off x="6434541" y="4645515"/>
                <a:ext cx="452166" cy="1526059"/>
                <a:chOff x="6209731" y="3930555"/>
                <a:chExt cx="545911" cy="1842448"/>
              </a:xfrm>
            </p:grpSpPr>
            <p:sp>
              <p:nvSpPr>
                <p:cNvPr id="114" name="Diagonal Stripe 113"/>
                <p:cNvSpPr/>
                <p:nvPr/>
              </p:nvSpPr>
              <p:spPr>
                <a:xfrm flipH="1">
                  <a:off x="6455391" y="3930555"/>
                  <a:ext cx="300251" cy="1162334"/>
                </a:xfrm>
                <a:prstGeom prst="diagStrip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Diagonal Stripe 114"/>
                <p:cNvSpPr/>
                <p:nvPr/>
              </p:nvSpPr>
              <p:spPr>
                <a:xfrm>
                  <a:off x="6209731" y="3941599"/>
                  <a:ext cx="387143" cy="1831404"/>
                </a:xfrm>
                <a:prstGeom prst="diagStrip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2" name="Trapezoid 91"/>
              <p:cNvSpPr/>
              <p:nvPr/>
            </p:nvSpPr>
            <p:spPr>
              <a:xfrm>
                <a:off x="7177145" y="4999006"/>
                <a:ext cx="846419" cy="302592"/>
              </a:xfrm>
              <a:prstGeom prst="trapezoid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Trapezoid 92"/>
              <p:cNvSpPr/>
              <p:nvPr/>
            </p:nvSpPr>
            <p:spPr>
              <a:xfrm>
                <a:off x="7212940" y="4933062"/>
                <a:ext cx="846419" cy="302592"/>
              </a:xfrm>
              <a:prstGeom prst="trapezoid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6465941" y="4739336"/>
                <a:ext cx="580986" cy="20507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456518" y="4639478"/>
                <a:ext cx="580986" cy="20507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Isosceles Triangle 95"/>
              <p:cNvSpPr/>
              <p:nvPr/>
            </p:nvSpPr>
            <p:spPr>
              <a:xfrm>
                <a:off x="6958374" y="4728272"/>
                <a:ext cx="348553" cy="267670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Isosceles Triangle 96"/>
              <p:cNvSpPr/>
              <p:nvPr/>
            </p:nvSpPr>
            <p:spPr>
              <a:xfrm rot="5167181">
                <a:off x="5189296" y="4317066"/>
                <a:ext cx="1325264" cy="1069204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21413500">
                <a:off x="4366202" y="4240438"/>
                <a:ext cx="947323" cy="135368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7103487" y="3512126"/>
                <a:ext cx="920078" cy="1409573"/>
                <a:chOff x="10515530" y="774482"/>
                <a:chExt cx="1382168" cy="2580790"/>
              </a:xfrm>
            </p:grpSpPr>
            <p:grpSp>
              <p:nvGrpSpPr>
                <p:cNvPr id="100" name="Group 99"/>
                <p:cNvGrpSpPr/>
                <p:nvPr/>
              </p:nvGrpSpPr>
              <p:grpSpPr>
                <a:xfrm>
                  <a:off x="10515530" y="774482"/>
                  <a:ext cx="1169288" cy="2580790"/>
                  <a:chOff x="10515530" y="774482"/>
                  <a:chExt cx="1169288" cy="2580790"/>
                </a:xfrm>
                <a:solidFill>
                  <a:schemeClr val="accent1">
                    <a:lumMod val="40000"/>
                    <a:lumOff val="60000"/>
                  </a:schemeClr>
                </a:solidFill>
              </p:grpSpPr>
              <p:grpSp>
                <p:nvGrpSpPr>
                  <p:cNvPr id="107" name="Group 106"/>
                  <p:cNvGrpSpPr/>
                  <p:nvPr/>
                </p:nvGrpSpPr>
                <p:grpSpPr>
                  <a:xfrm>
                    <a:off x="10515530" y="1987492"/>
                    <a:ext cx="1169288" cy="1367780"/>
                    <a:chOff x="8085547" y="521980"/>
                    <a:chExt cx="1169288" cy="1367780"/>
                  </a:xfrm>
                  <a:grpFill/>
                </p:grpSpPr>
                <p:sp>
                  <p:nvSpPr>
                    <p:cNvPr id="110" name="Trapezoid 109"/>
                    <p:cNvSpPr/>
                    <p:nvPr/>
                  </p:nvSpPr>
                  <p:spPr>
                    <a:xfrm>
                      <a:off x="8092473" y="13993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11" name="Trapezoid 110"/>
                    <p:cNvSpPr/>
                    <p:nvPr/>
                  </p:nvSpPr>
                  <p:spPr>
                    <a:xfrm>
                      <a:off x="8085547" y="1246909"/>
                      <a:ext cx="1162362" cy="490451"/>
                    </a:xfrm>
                    <a:prstGeom prst="trapezoid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12" name="Parallelogram 111"/>
                    <p:cNvSpPr/>
                    <p:nvPr/>
                  </p:nvSpPr>
                  <p:spPr>
                    <a:xfrm>
                      <a:off x="8209557" y="521980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sp>
                  <p:nvSpPr>
                    <p:cNvPr id="113" name="Parallelogram 112"/>
                    <p:cNvSpPr/>
                    <p:nvPr/>
                  </p:nvSpPr>
                  <p:spPr>
                    <a:xfrm>
                      <a:off x="8777597" y="528906"/>
                      <a:ext cx="338595" cy="1009996"/>
                    </a:xfrm>
                    <a:prstGeom prst="parallelogram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</p:grpSp>
              <p:sp>
                <p:nvSpPr>
                  <p:cNvPr id="108" name="Parallelogram 107"/>
                  <p:cNvSpPr/>
                  <p:nvPr/>
                </p:nvSpPr>
                <p:spPr>
                  <a:xfrm>
                    <a:off x="10988038" y="774482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9" name="Parallelogram 108"/>
                  <p:cNvSpPr/>
                  <p:nvPr/>
                </p:nvSpPr>
                <p:spPr>
                  <a:xfrm>
                    <a:off x="10683248" y="1797245"/>
                    <a:ext cx="871987" cy="187135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01" name="Group 100"/>
                <p:cNvGrpSpPr/>
                <p:nvPr/>
              </p:nvGrpSpPr>
              <p:grpSpPr>
                <a:xfrm>
                  <a:off x="10856055" y="796175"/>
                  <a:ext cx="1041643" cy="2054427"/>
                  <a:chOff x="8787059" y="-1073225"/>
                  <a:chExt cx="1041643" cy="2054427"/>
                </a:xfrm>
              </p:grpSpPr>
              <p:sp>
                <p:nvSpPr>
                  <p:cNvPr id="102" name="Parallelogram 101"/>
                  <p:cNvSpPr/>
                  <p:nvPr/>
                </p:nvSpPr>
                <p:spPr>
                  <a:xfrm flipV="1">
                    <a:off x="8901285" y="-28794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3" name="Parallelogram 102"/>
                  <p:cNvSpPr/>
                  <p:nvPr/>
                </p:nvSpPr>
                <p:spPr>
                  <a:xfrm flipV="1">
                    <a:off x="9490107" y="-56502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4" name="Parallelogram 103"/>
                  <p:cNvSpPr/>
                  <p:nvPr/>
                </p:nvSpPr>
                <p:spPr>
                  <a:xfrm flipV="1">
                    <a:off x="9070582" y="-1073225"/>
                    <a:ext cx="338595" cy="1009996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5" name="Parallelogram 104"/>
                  <p:cNvSpPr/>
                  <p:nvPr/>
                </p:nvSpPr>
                <p:spPr>
                  <a:xfrm flipV="1">
                    <a:off x="8925607" y="-97521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6" name="Parallelogram 105"/>
                  <p:cNvSpPr/>
                  <p:nvPr/>
                </p:nvSpPr>
                <p:spPr>
                  <a:xfrm flipV="1">
                    <a:off x="8787059" y="-1067349"/>
                    <a:ext cx="871987" cy="187135"/>
                  </a:xfrm>
                  <a:prstGeom prst="parallelogram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84" name="Parallelogram 83"/>
            <p:cNvSpPr/>
            <p:nvPr/>
          </p:nvSpPr>
          <p:spPr>
            <a:xfrm rot="17640000">
              <a:off x="11682877" y="2283448"/>
              <a:ext cx="269205" cy="1023949"/>
            </a:xfrm>
            <a:prstGeom prst="parallelogram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5761805" y="4852036"/>
              <a:ext cx="4925961" cy="1592826"/>
            </a:xfrm>
            <a:custGeom>
              <a:avLst/>
              <a:gdLst>
                <a:gd name="connsiteX0" fmla="*/ 4925961 w 4925961"/>
                <a:gd name="connsiteY0" fmla="*/ 0 h 1592826"/>
                <a:gd name="connsiteX1" fmla="*/ 4852219 w 4925961"/>
                <a:gd name="connsiteY1" fmla="*/ 44245 h 1592826"/>
                <a:gd name="connsiteX2" fmla="*/ 4763729 w 4925961"/>
                <a:gd name="connsiteY2" fmla="*/ 58993 h 1592826"/>
                <a:gd name="connsiteX3" fmla="*/ 4011561 w 4925961"/>
                <a:gd name="connsiteY3" fmla="*/ 44245 h 1592826"/>
                <a:gd name="connsiteX4" fmla="*/ 3908322 w 4925961"/>
                <a:gd name="connsiteY4" fmla="*/ 29497 h 1592826"/>
                <a:gd name="connsiteX5" fmla="*/ 3465871 w 4925961"/>
                <a:gd name="connsiteY5" fmla="*/ 58993 h 1592826"/>
                <a:gd name="connsiteX6" fmla="*/ 3421625 w 4925961"/>
                <a:gd name="connsiteY6" fmla="*/ 73742 h 1592826"/>
                <a:gd name="connsiteX7" fmla="*/ 3200400 w 4925961"/>
                <a:gd name="connsiteY7" fmla="*/ 235974 h 1592826"/>
                <a:gd name="connsiteX8" fmla="*/ 3082413 w 4925961"/>
                <a:gd name="connsiteY8" fmla="*/ 368710 h 1592826"/>
                <a:gd name="connsiteX9" fmla="*/ 2993922 w 4925961"/>
                <a:gd name="connsiteY9" fmla="*/ 442451 h 1592826"/>
                <a:gd name="connsiteX10" fmla="*/ 2831690 w 4925961"/>
                <a:gd name="connsiteY10" fmla="*/ 486697 h 1592826"/>
                <a:gd name="connsiteX11" fmla="*/ 2566219 w 4925961"/>
                <a:gd name="connsiteY11" fmla="*/ 471948 h 1592826"/>
                <a:gd name="connsiteX12" fmla="*/ 2521974 w 4925961"/>
                <a:gd name="connsiteY12" fmla="*/ 457200 h 1592826"/>
                <a:gd name="connsiteX13" fmla="*/ 2462980 w 4925961"/>
                <a:gd name="connsiteY13" fmla="*/ 442451 h 1592826"/>
                <a:gd name="connsiteX14" fmla="*/ 2286000 w 4925961"/>
                <a:gd name="connsiteY14" fmla="*/ 457200 h 1592826"/>
                <a:gd name="connsiteX15" fmla="*/ 2197509 w 4925961"/>
                <a:gd name="connsiteY15" fmla="*/ 486697 h 1592826"/>
                <a:gd name="connsiteX16" fmla="*/ 2138516 w 4925961"/>
                <a:gd name="connsiteY16" fmla="*/ 560439 h 1592826"/>
                <a:gd name="connsiteX17" fmla="*/ 2094271 w 4925961"/>
                <a:gd name="connsiteY17" fmla="*/ 575187 h 1592826"/>
                <a:gd name="connsiteX18" fmla="*/ 2050025 w 4925961"/>
                <a:gd name="connsiteY18" fmla="*/ 634181 h 1592826"/>
                <a:gd name="connsiteX19" fmla="*/ 1991032 w 4925961"/>
                <a:gd name="connsiteY19" fmla="*/ 678426 h 1592826"/>
                <a:gd name="connsiteX20" fmla="*/ 1946787 w 4925961"/>
                <a:gd name="connsiteY20" fmla="*/ 722671 h 1592826"/>
                <a:gd name="connsiteX21" fmla="*/ 1887793 w 4925961"/>
                <a:gd name="connsiteY21" fmla="*/ 752168 h 1592826"/>
                <a:gd name="connsiteX22" fmla="*/ 1843548 w 4925961"/>
                <a:gd name="connsiteY22" fmla="*/ 796413 h 1592826"/>
                <a:gd name="connsiteX23" fmla="*/ 1755058 w 4925961"/>
                <a:gd name="connsiteY23" fmla="*/ 840658 h 1592826"/>
                <a:gd name="connsiteX24" fmla="*/ 1666567 w 4925961"/>
                <a:gd name="connsiteY24" fmla="*/ 899651 h 1592826"/>
                <a:gd name="connsiteX25" fmla="*/ 1578077 w 4925961"/>
                <a:gd name="connsiteY25" fmla="*/ 958645 h 1592826"/>
                <a:gd name="connsiteX26" fmla="*/ 1504335 w 4925961"/>
                <a:gd name="connsiteY26" fmla="*/ 1091381 h 1592826"/>
                <a:gd name="connsiteX27" fmla="*/ 1489587 w 4925961"/>
                <a:gd name="connsiteY27" fmla="*/ 1150374 h 1592826"/>
                <a:gd name="connsiteX28" fmla="*/ 1445342 w 4925961"/>
                <a:gd name="connsiteY28" fmla="*/ 1179871 h 1592826"/>
                <a:gd name="connsiteX29" fmla="*/ 1327354 w 4925961"/>
                <a:gd name="connsiteY29" fmla="*/ 1209368 h 1592826"/>
                <a:gd name="connsiteX30" fmla="*/ 1283109 w 4925961"/>
                <a:gd name="connsiteY30" fmla="*/ 1238864 h 1592826"/>
                <a:gd name="connsiteX31" fmla="*/ 1209367 w 4925961"/>
                <a:gd name="connsiteY31" fmla="*/ 1268361 h 1592826"/>
                <a:gd name="connsiteX32" fmla="*/ 1076632 w 4925961"/>
                <a:gd name="connsiteY32" fmla="*/ 1297858 h 1592826"/>
                <a:gd name="connsiteX33" fmla="*/ 1032387 w 4925961"/>
                <a:gd name="connsiteY33" fmla="*/ 1327355 h 1592826"/>
                <a:gd name="connsiteX34" fmla="*/ 973393 w 4925961"/>
                <a:gd name="connsiteY34" fmla="*/ 1342103 h 1592826"/>
                <a:gd name="connsiteX35" fmla="*/ 781664 w 4925961"/>
                <a:gd name="connsiteY35" fmla="*/ 1371600 h 1592826"/>
                <a:gd name="connsiteX36" fmla="*/ 206477 w 4925961"/>
                <a:gd name="connsiteY36" fmla="*/ 1386348 h 1592826"/>
                <a:gd name="connsiteX37" fmla="*/ 103238 w 4925961"/>
                <a:gd name="connsiteY37" fmla="*/ 1474839 h 1592826"/>
                <a:gd name="connsiteX38" fmla="*/ 58993 w 4925961"/>
                <a:gd name="connsiteY38" fmla="*/ 1504335 h 1592826"/>
                <a:gd name="connsiteX39" fmla="*/ 0 w 4925961"/>
                <a:gd name="connsiteY39" fmla="*/ 1592826 h 159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925961" h="1592826">
                  <a:moveTo>
                    <a:pt x="4925961" y="0"/>
                  </a:moveTo>
                  <a:cubicBezTo>
                    <a:pt x="4901380" y="14748"/>
                    <a:pt x="4879159" y="34449"/>
                    <a:pt x="4852219" y="44245"/>
                  </a:cubicBezTo>
                  <a:cubicBezTo>
                    <a:pt x="4824116" y="54464"/>
                    <a:pt x="4793633" y="58993"/>
                    <a:pt x="4763729" y="58993"/>
                  </a:cubicBezTo>
                  <a:cubicBezTo>
                    <a:pt x="4512958" y="58993"/>
                    <a:pt x="4262284" y="49161"/>
                    <a:pt x="4011561" y="44245"/>
                  </a:cubicBezTo>
                  <a:cubicBezTo>
                    <a:pt x="3977148" y="39329"/>
                    <a:pt x="3943084" y="29497"/>
                    <a:pt x="3908322" y="29497"/>
                  </a:cubicBezTo>
                  <a:cubicBezTo>
                    <a:pt x="3620443" y="29497"/>
                    <a:pt x="3646544" y="28881"/>
                    <a:pt x="3465871" y="58993"/>
                  </a:cubicBezTo>
                  <a:cubicBezTo>
                    <a:pt x="3451122" y="63909"/>
                    <a:pt x="3435215" y="66192"/>
                    <a:pt x="3421625" y="73742"/>
                  </a:cubicBezTo>
                  <a:cubicBezTo>
                    <a:pt x="3380122" y="96799"/>
                    <a:pt x="3213082" y="216952"/>
                    <a:pt x="3200400" y="235974"/>
                  </a:cubicBezTo>
                  <a:cubicBezTo>
                    <a:pt x="3106777" y="376408"/>
                    <a:pt x="3184323" y="281358"/>
                    <a:pt x="3082413" y="368710"/>
                  </a:cubicBezTo>
                  <a:cubicBezTo>
                    <a:pt x="3045011" y="400769"/>
                    <a:pt x="3039054" y="422392"/>
                    <a:pt x="2993922" y="442451"/>
                  </a:cubicBezTo>
                  <a:cubicBezTo>
                    <a:pt x="2932683" y="469668"/>
                    <a:pt x="2894777" y="474079"/>
                    <a:pt x="2831690" y="486697"/>
                  </a:cubicBezTo>
                  <a:cubicBezTo>
                    <a:pt x="2743200" y="481781"/>
                    <a:pt x="2654447" y="480351"/>
                    <a:pt x="2566219" y="471948"/>
                  </a:cubicBezTo>
                  <a:cubicBezTo>
                    <a:pt x="2550743" y="470474"/>
                    <a:pt x="2536922" y="461471"/>
                    <a:pt x="2521974" y="457200"/>
                  </a:cubicBezTo>
                  <a:cubicBezTo>
                    <a:pt x="2502484" y="451631"/>
                    <a:pt x="2482645" y="447367"/>
                    <a:pt x="2462980" y="442451"/>
                  </a:cubicBezTo>
                  <a:cubicBezTo>
                    <a:pt x="2403987" y="447367"/>
                    <a:pt x="2344392" y="447468"/>
                    <a:pt x="2286000" y="457200"/>
                  </a:cubicBezTo>
                  <a:cubicBezTo>
                    <a:pt x="2255330" y="462312"/>
                    <a:pt x="2197509" y="486697"/>
                    <a:pt x="2197509" y="486697"/>
                  </a:cubicBezTo>
                  <a:cubicBezTo>
                    <a:pt x="2177845" y="511278"/>
                    <a:pt x="2162416" y="539953"/>
                    <a:pt x="2138516" y="560439"/>
                  </a:cubicBezTo>
                  <a:cubicBezTo>
                    <a:pt x="2126713" y="570556"/>
                    <a:pt x="2106214" y="565235"/>
                    <a:pt x="2094271" y="575187"/>
                  </a:cubicBezTo>
                  <a:cubicBezTo>
                    <a:pt x="2075387" y="590923"/>
                    <a:pt x="2067406" y="616800"/>
                    <a:pt x="2050025" y="634181"/>
                  </a:cubicBezTo>
                  <a:cubicBezTo>
                    <a:pt x="2032644" y="651562"/>
                    <a:pt x="2009695" y="662429"/>
                    <a:pt x="1991032" y="678426"/>
                  </a:cubicBezTo>
                  <a:cubicBezTo>
                    <a:pt x="1975196" y="692000"/>
                    <a:pt x="1963759" y="710548"/>
                    <a:pt x="1946787" y="722671"/>
                  </a:cubicBezTo>
                  <a:cubicBezTo>
                    <a:pt x="1928896" y="735450"/>
                    <a:pt x="1905684" y="739389"/>
                    <a:pt x="1887793" y="752168"/>
                  </a:cubicBezTo>
                  <a:cubicBezTo>
                    <a:pt x="1870821" y="764291"/>
                    <a:pt x="1859571" y="783060"/>
                    <a:pt x="1843548" y="796413"/>
                  </a:cubicBezTo>
                  <a:cubicBezTo>
                    <a:pt x="1805427" y="828181"/>
                    <a:pt x="1799403" y="825877"/>
                    <a:pt x="1755058" y="840658"/>
                  </a:cubicBezTo>
                  <a:cubicBezTo>
                    <a:pt x="1656864" y="938852"/>
                    <a:pt x="1762618" y="846289"/>
                    <a:pt x="1666567" y="899651"/>
                  </a:cubicBezTo>
                  <a:cubicBezTo>
                    <a:pt x="1635577" y="916867"/>
                    <a:pt x="1578077" y="958645"/>
                    <a:pt x="1578077" y="958645"/>
                  </a:cubicBezTo>
                  <a:cubicBezTo>
                    <a:pt x="1559303" y="989934"/>
                    <a:pt x="1518440" y="1053767"/>
                    <a:pt x="1504335" y="1091381"/>
                  </a:cubicBezTo>
                  <a:cubicBezTo>
                    <a:pt x="1497218" y="1110360"/>
                    <a:pt x="1500830" y="1133509"/>
                    <a:pt x="1489587" y="1150374"/>
                  </a:cubicBezTo>
                  <a:cubicBezTo>
                    <a:pt x="1479755" y="1165122"/>
                    <a:pt x="1461196" y="1171944"/>
                    <a:pt x="1445342" y="1179871"/>
                  </a:cubicBezTo>
                  <a:cubicBezTo>
                    <a:pt x="1415112" y="1194986"/>
                    <a:pt x="1355396" y="1203759"/>
                    <a:pt x="1327354" y="1209368"/>
                  </a:cubicBezTo>
                  <a:cubicBezTo>
                    <a:pt x="1312606" y="1219200"/>
                    <a:pt x="1298963" y="1230937"/>
                    <a:pt x="1283109" y="1238864"/>
                  </a:cubicBezTo>
                  <a:cubicBezTo>
                    <a:pt x="1259430" y="1250704"/>
                    <a:pt x="1234483" y="1259989"/>
                    <a:pt x="1209367" y="1268361"/>
                  </a:cubicBezTo>
                  <a:cubicBezTo>
                    <a:pt x="1178117" y="1278778"/>
                    <a:pt x="1105865" y="1292012"/>
                    <a:pt x="1076632" y="1297858"/>
                  </a:cubicBezTo>
                  <a:cubicBezTo>
                    <a:pt x="1061884" y="1307690"/>
                    <a:pt x="1048679" y="1320373"/>
                    <a:pt x="1032387" y="1327355"/>
                  </a:cubicBezTo>
                  <a:cubicBezTo>
                    <a:pt x="1013756" y="1335340"/>
                    <a:pt x="992883" y="1336535"/>
                    <a:pt x="973393" y="1342103"/>
                  </a:cubicBezTo>
                  <a:cubicBezTo>
                    <a:pt x="858912" y="1374811"/>
                    <a:pt x="1018873" y="1347878"/>
                    <a:pt x="781664" y="1371600"/>
                  </a:cubicBezTo>
                  <a:cubicBezTo>
                    <a:pt x="644051" y="1367013"/>
                    <a:pt x="375720" y="1321254"/>
                    <a:pt x="206477" y="1386348"/>
                  </a:cubicBezTo>
                  <a:cubicBezTo>
                    <a:pt x="165447" y="1402129"/>
                    <a:pt x="135463" y="1447985"/>
                    <a:pt x="103238" y="1474839"/>
                  </a:cubicBezTo>
                  <a:cubicBezTo>
                    <a:pt x="89621" y="1486186"/>
                    <a:pt x="73741" y="1494503"/>
                    <a:pt x="58993" y="1504335"/>
                  </a:cubicBezTo>
                  <a:lnTo>
                    <a:pt x="0" y="1592826"/>
                  </a:lnTo>
                </a:path>
              </a:pathLst>
            </a:custGeom>
            <a:noFill/>
            <a:ln w="76200">
              <a:prstDash val="lgDash"/>
              <a:headEnd type="none" w="med" len="med"/>
              <a:tailEnd type="triangle" w="med" len="med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>
              <a:off x="5481593" y="5688260"/>
              <a:ext cx="5423493" cy="0"/>
            </a:xfrm>
            <a:prstGeom prst="straightConnector1">
              <a:avLst/>
            </a:prstGeom>
            <a:ln w="76200">
              <a:prstDash val="dash"/>
              <a:tailEnd type="triangle"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Straight Connector 147"/>
          <p:cNvCxnSpPr/>
          <p:nvPr/>
        </p:nvCxnSpPr>
        <p:spPr>
          <a:xfrm>
            <a:off x="134593" y="3251987"/>
            <a:ext cx="8780807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134593" y="5079698"/>
            <a:ext cx="7333007" cy="2570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Can 153"/>
          <p:cNvSpPr/>
          <p:nvPr/>
        </p:nvSpPr>
        <p:spPr>
          <a:xfrm>
            <a:off x="1617723" y="5203625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ube 154"/>
          <p:cNvSpPr/>
          <p:nvPr/>
        </p:nvSpPr>
        <p:spPr>
          <a:xfrm>
            <a:off x="1312923" y="5279825"/>
            <a:ext cx="489202" cy="1066800"/>
          </a:xfrm>
          <a:prstGeom prst="cube">
            <a:avLst>
              <a:gd name="adj" fmla="val 6004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Can 155"/>
          <p:cNvSpPr/>
          <p:nvPr/>
        </p:nvSpPr>
        <p:spPr>
          <a:xfrm>
            <a:off x="1312923" y="5508425"/>
            <a:ext cx="200025" cy="839894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r>
              <a:rPr lang="en-US" sz="1100" dirty="0" smtClean="0"/>
              <a:t>ICHP</a:t>
            </a:r>
            <a:endParaRPr lang="en-US" sz="1100" dirty="0"/>
          </a:p>
          <a:p>
            <a:pPr algn="ctr"/>
            <a:endParaRPr lang="en-US" sz="1100" dirty="0"/>
          </a:p>
        </p:txBody>
      </p:sp>
      <p:pic>
        <p:nvPicPr>
          <p:cNvPr id="12290" name="Picture 2" descr="http://ecx.images-amazon.com/images/I/61lFNNPEG-L._SY355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368" y="3339830"/>
            <a:ext cx="1687055" cy="168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45733"/>
            <a:ext cx="4876799" cy="4316941"/>
          </a:xfrm>
        </p:spPr>
        <p:txBody>
          <a:bodyPr>
            <a:noAutofit/>
          </a:bodyPr>
          <a:lstStyle/>
          <a:p>
            <a:r>
              <a:rPr lang="en-US" sz="2800" u="sng" dirty="0" smtClean="0"/>
              <a:t>Home State Recognition</a:t>
            </a:r>
            <a:endParaRPr lang="en-US" sz="2800" u="sng" dirty="0"/>
          </a:p>
          <a:p>
            <a:pPr lvl="1"/>
            <a:r>
              <a:rPr lang="en-US" sz="2800" dirty="0" smtClean="0"/>
              <a:t>Goals: </a:t>
            </a:r>
          </a:p>
          <a:p>
            <a:pPr lvl="2"/>
            <a:r>
              <a:rPr lang="en-US" sz="2400" dirty="0" smtClean="0"/>
              <a:t>1) Detect states of light switches in a room.</a:t>
            </a:r>
          </a:p>
          <a:p>
            <a:pPr lvl="2"/>
            <a:r>
              <a:rPr lang="en-US" sz="2400" dirty="0" smtClean="0"/>
              <a:t>2) Detect state of deadbolt locks.</a:t>
            </a:r>
            <a:endParaRPr lang="en-US" sz="2400" dirty="0"/>
          </a:p>
          <a:p>
            <a:pPr lvl="1"/>
            <a:r>
              <a:rPr lang="en-US" sz="2800" dirty="0"/>
              <a:t>Limitation: </a:t>
            </a:r>
            <a:r>
              <a:rPr lang="en-US" sz="2800" dirty="0" smtClean="0"/>
              <a:t>Use of datasets taken in apartment and in ACE Lab of light switches</a:t>
            </a:r>
          </a:p>
          <a:p>
            <a:pPr lvl="1"/>
            <a:r>
              <a:rPr lang="en-US" sz="2800" dirty="0" smtClean="0">
                <a:solidFill>
                  <a:schemeClr val="tx1"/>
                </a:solidFill>
              </a:rPr>
              <a:t>Time permitting: the simulation will become an experiment with live detection of the switch state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endParaRPr lang="en-US" sz="2800" dirty="0"/>
          </a:p>
        </p:txBody>
      </p:sp>
      <p:pic>
        <p:nvPicPr>
          <p:cNvPr id="4" name="Picture 5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14400"/>
            <a:ext cx="4018311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69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33" y="1845734"/>
            <a:ext cx="3923117" cy="4023360"/>
          </a:xfrm>
        </p:spPr>
        <p:txBody>
          <a:bodyPr>
            <a:noAutofit/>
          </a:bodyPr>
          <a:lstStyle/>
          <a:p>
            <a:r>
              <a:rPr lang="en-US" sz="2800" u="sng" dirty="0" smtClean="0"/>
              <a:t>MVAR Passive and Active Navigation</a:t>
            </a:r>
          </a:p>
          <a:p>
            <a:pPr lvl="1"/>
            <a:r>
              <a:rPr lang="en-US" sz="2800" dirty="0" smtClean="0"/>
              <a:t>Goal: Navigate through an environment typical to that of a household. </a:t>
            </a:r>
          </a:p>
          <a:p>
            <a:pPr lvl="1"/>
            <a:r>
              <a:rPr lang="en-US" sz="2800" dirty="0" smtClean="0"/>
              <a:t>Limitation: dataset only from apartment, experiment in ACE Lab</a:t>
            </a:r>
            <a:endParaRPr lang="en-US" sz="2800" i="1" dirty="0" smtClean="0">
              <a:solidFill>
                <a:srgbClr val="00B050"/>
              </a:solidFill>
            </a:endParaRPr>
          </a:p>
          <a:p>
            <a:pPr lvl="1"/>
            <a:endParaRPr lang="en-US" sz="2400" i="1" dirty="0" smtClean="0">
              <a:solidFill>
                <a:srgbClr val="00B050"/>
              </a:solidFill>
            </a:endParaRPr>
          </a:p>
          <a:p>
            <a:endParaRPr lang="en-US" sz="2800" dirty="0"/>
          </a:p>
        </p:txBody>
      </p:sp>
      <p:sp>
        <p:nvSpPr>
          <p:cNvPr id="5" name="Rectangle 32"/>
          <p:cNvSpPr>
            <a:spLocks noChangeArrowheads="1"/>
          </p:cNvSpPr>
          <p:nvPr/>
        </p:nvSpPr>
        <p:spPr bwMode="auto">
          <a:xfrm>
            <a:off x="4038600" y="162835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31" name="Group 130"/>
          <p:cNvGrpSpPr/>
          <p:nvPr/>
        </p:nvGrpSpPr>
        <p:grpSpPr>
          <a:xfrm>
            <a:off x="3657600" y="1874309"/>
            <a:ext cx="5197504" cy="4240741"/>
            <a:chOff x="-823075" y="1845734"/>
            <a:chExt cx="5943600" cy="4849495"/>
          </a:xfrm>
        </p:grpSpPr>
        <p:grpSp>
          <p:nvGrpSpPr>
            <p:cNvPr id="122" name="Group 121"/>
            <p:cNvGrpSpPr/>
            <p:nvPr/>
          </p:nvGrpSpPr>
          <p:grpSpPr>
            <a:xfrm>
              <a:off x="-823075" y="1845734"/>
              <a:ext cx="5943600" cy="4849495"/>
              <a:chOff x="152400" y="1737361"/>
              <a:chExt cx="5943600" cy="4849495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52400" y="1737361"/>
                <a:ext cx="5943600" cy="4849495"/>
                <a:chOff x="3694235" y="1881399"/>
                <a:chExt cx="5943600" cy="4849495"/>
              </a:xfrm>
            </p:grpSpPr>
            <p:grpSp>
              <p:nvGrpSpPr>
                <p:cNvPr id="108" name="Group 107"/>
                <p:cNvGrpSpPr/>
                <p:nvPr/>
              </p:nvGrpSpPr>
              <p:grpSpPr>
                <a:xfrm>
                  <a:off x="3694235" y="1881399"/>
                  <a:ext cx="5943600" cy="4849495"/>
                  <a:chOff x="3694235" y="1881399"/>
                  <a:chExt cx="5943600" cy="4849495"/>
                </a:xfrm>
              </p:grpSpPr>
              <p:grpSp>
                <p:nvGrpSpPr>
                  <p:cNvPr id="6" name="Group 1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694235" y="1881399"/>
                    <a:ext cx="5943600" cy="4849495"/>
                    <a:chOff x="1800" y="1800"/>
                    <a:chExt cx="9360" cy="7637"/>
                  </a:xfrm>
                </p:grpSpPr>
                <p:sp>
                  <p:nvSpPr>
                    <p:cNvPr id="7" name="AutoShape 31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1800" y="1800"/>
                      <a:ext cx="9360" cy="66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02" y="2192"/>
                      <a:ext cx="8305" cy="6268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FFD966"/>
                        </a:gs>
                        <a:gs pos="50000">
                          <a:srgbClr val="FFF2CC"/>
                        </a:gs>
                        <a:gs pos="100000">
                          <a:srgbClr val="FFD966"/>
                        </a:gs>
                      </a:gsLst>
                      <a:lin ang="18900000" scaled="1"/>
                    </a:gradFill>
                    <a:ln w="12700">
                      <a:solidFill>
                        <a:srgbClr val="FFD966"/>
                      </a:solidFill>
                      <a:miter lim="800000"/>
                      <a:headEnd/>
                      <a:tailEnd/>
                    </a:ln>
                    <a:effectLst>
                      <a:outerShdw dist="28398" dir="3806097" algn="ctr" rotWithShape="0">
                        <a:srgbClr val="7F5F00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" name="Oval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41" y="4372"/>
                      <a:ext cx="1706" cy="1463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>
                      <a:solidFill>
                        <a:srgbClr val="F2F2F2"/>
                      </a:solidFill>
                      <a:round/>
                      <a:headEnd/>
                      <a:tailEnd/>
                    </a:ln>
                    <a:effectLst>
                      <a:outerShdw dist="28398" dir="3806097" algn="ctr" rotWithShape="0">
                        <a:srgbClr val="823B0B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32" y="3237"/>
                      <a:ext cx="1736" cy="2948"/>
                    </a:xfrm>
                    <a:prstGeom prst="rect">
                      <a:avLst/>
                    </a:prstGeom>
                    <a:solidFill>
                      <a:srgbClr val="ED7D31"/>
                    </a:solidFill>
                    <a:ln w="38100">
                      <a:solidFill>
                        <a:srgbClr val="F2F2F2"/>
                      </a:solidFill>
                      <a:miter lim="800000"/>
                      <a:headEnd/>
                      <a:tailEnd/>
                    </a:ln>
                    <a:effectLst>
                      <a:outerShdw dist="28398" dir="3806097" algn="ctr" rotWithShape="0">
                        <a:srgbClr val="823B0B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" name="Oval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05" y="2262"/>
                      <a:ext cx="895" cy="766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>
                      <a:solidFill>
                        <a:srgbClr val="F2F2F2"/>
                      </a:solidFill>
                      <a:round/>
                      <a:headEnd/>
                      <a:tailEnd/>
                    </a:ln>
                    <a:effectLst>
                      <a:outerShdw dist="28398" dir="3806097" algn="ctr" rotWithShape="0">
                        <a:srgbClr val="823B0B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" name="Oval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41" y="2355"/>
                      <a:ext cx="623" cy="580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>
                      <a:solidFill>
                        <a:srgbClr val="F2F2F2"/>
                      </a:solidFill>
                      <a:round/>
                      <a:headEnd/>
                      <a:tailEnd/>
                    </a:ln>
                    <a:effectLst>
                      <a:outerShdw dist="28398" dir="3806097" algn="ctr" rotWithShape="0">
                        <a:srgbClr val="823B0B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" name="Rectangle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75" y="6000"/>
                      <a:ext cx="3425" cy="3437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lvl1pPr indent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Times New Roman" panose="02020603050405020304" pitchFamily="18" charset="0"/>
                        </a:rPr>
                        <a:t>MVAR with User</a:t>
                      </a:r>
                      <a:endParaRPr kumimoji="0" lang="en-US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Times New Roman" panose="02020603050405020304" pitchFamily="18" charset="0"/>
                      </a:endParaRPr>
                    </a:p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Times New Roman" panose="02020603050405020304" pitchFamily="18" charset="0"/>
                        </a:rPr>
                        <a:t>Good Path for MVAR</a:t>
                      </a:r>
                      <a:endParaRPr kumimoji="0" lang="en-US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Times New Roman" panose="02020603050405020304" pitchFamily="18" charset="0"/>
                      </a:endParaRPr>
                    </a:p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Times New Roman" panose="02020603050405020304" pitchFamily="18" charset="0"/>
                        </a:rPr>
                        <a:t>Obstacles</a:t>
                      </a:r>
                      <a:endParaRPr kumimoji="0" lang="en-US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Times New Roman" panose="02020603050405020304" pitchFamily="18" charset="0"/>
                      </a:endParaRPr>
                    </a:p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Times New Roman" panose="02020603050405020304" pitchFamily="18" charset="0"/>
                        </a:rPr>
                        <a:t>Water Spill</a:t>
                      </a:r>
                      <a:endParaRPr kumimoji="0" lang="en-US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Times New Roman" panose="02020603050405020304" pitchFamily="18" charset="0"/>
                      </a:endParaRPr>
                    </a:p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Times New Roman" panose="02020603050405020304" pitchFamily="18" charset="0"/>
                        </a:rPr>
                        <a:t>Hard Floor</a:t>
                      </a:r>
                    </a:p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en-US" sz="1050" dirty="0"/>
                    </a:p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Destination</a:t>
                      </a:r>
                    </a:p>
                    <a:p>
                      <a:pPr marL="0" marR="0" lvl="0" indent="4572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p:txBody>
                </p:sp>
                <p:sp>
                  <p:nvSpPr>
                    <p:cNvPr id="28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36" y="3562"/>
                      <a:ext cx="1222" cy="2341"/>
                    </a:xfrm>
                    <a:prstGeom prst="rect">
                      <a:avLst/>
                    </a:prstGeom>
                    <a:solidFill>
                      <a:srgbClr val="ED7D31"/>
                    </a:solidFill>
                    <a:ln w="38100">
                      <a:solidFill>
                        <a:srgbClr val="F2F2F2"/>
                      </a:solidFill>
                      <a:miter lim="800000"/>
                      <a:headEnd/>
                      <a:tailEnd/>
                    </a:ln>
                    <a:effectLst>
                      <a:outerShdw dist="28398" dir="3806097" algn="ctr" rotWithShape="0">
                        <a:srgbClr val="823B0B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" name="Rectangle 8"/>
                    <p:cNvSpPr>
                      <a:spLocks noChangeArrowheads="1"/>
                    </p:cNvSpPr>
                    <p:nvPr/>
                  </p:nvSpPr>
                  <p:spPr bwMode="auto">
                    <a:xfrm rot="16200000">
                      <a:off x="7009" y="5929"/>
                      <a:ext cx="307" cy="555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 w="28575">
                      <a:solidFill>
                        <a:srgbClr val="44546A"/>
                      </a:solidFill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" name="AutoShape 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7080" y="6736"/>
                      <a:ext cx="377" cy="224"/>
                    </a:xfrm>
                    <a:prstGeom prst="straightConnector1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" name="Oval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60" y="7222"/>
                      <a:ext cx="394" cy="338"/>
                    </a:xfrm>
                    <a:prstGeom prst="ellipse">
                      <a:avLst/>
                    </a:prstGeom>
                    <a:solidFill>
                      <a:srgbClr val="ED7D31"/>
                    </a:solidFill>
                    <a:ln w="38100">
                      <a:solidFill>
                        <a:srgbClr val="F2F2F2"/>
                      </a:solidFill>
                      <a:round/>
                      <a:headEnd/>
                      <a:tailEnd/>
                    </a:ln>
                    <a:effectLst>
                      <a:outerShdw dist="28398" dir="3806097" algn="ctr" rotWithShape="0">
                        <a:srgbClr val="823B0B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" name="Freeform 4"/>
                    <p:cNvSpPr>
                      <a:spLocks/>
                    </p:cNvSpPr>
                    <p:nvPr/>
                  </p:nvSpPr>
                  <p:spPr bwMode="auto">
                    <a:xfrm>
                      <a:off x="5227" y="5712"/>
                      <a:ext cx="857" cy="416"/>
                    </a:xfrm>
                    <a:custGeom>
                      <a:avLst/>
                      <a:gdLst>
                        <a:gd name="T0" fmla="*/ 330 w 690"/>
                        <a:gd name="T1" fmla="*/ 52 h 352"/>
                        <a:gd name="T2" fmla="*/ 45 w 690"/>
                        <a:gd name="T3" fmla="*/ 67 h 352"/>
                        <a:gd name="T4" fmla="*/ 15 w 690"/>
                        <a:gd name="T5" fmla="*/ 127 h 352"/>
                        <a:gd name="T6" fmla="*/ 210 w 690"/>
                        <a:gd name="T7" fmla="*/ 247 h 352"/>
                        <a:gd name="T8" fmla="*/ 255 w 690"/>
                        <a:gd name="T9" fmla="*/ 262 h 352"/>
                        <a:gd name="T10" fmla="*/ 285 w 690"/>
                        <a:gd name="T11" fmla="*/ 352 h 352"/>
                        <a:gd name="T12" fmla="*/ 690 w 690"/>
                        <a:gd name="T13" fmla="*/ 307 h 352"/>
                        <a:gd name="T14" fmla="*/ 675 w 690"/>
                        <a:gd name="T15" fmla="*/ 247 h 352"/>
                        <a:gd name="T16" fmla="*/ 525 w 690"/>
                        <a:gd name="T17" fmla="*/ 172 h 352"/>
                        <a:gd name="T18" fmla="*/ 510 w 690"/>
                        <a:gd name="T19" fmla="*/ 127 h 352"/>
                        <a:gd name="T20" fmla="*/ 495 w 690"/>
                        <a:gd name="T21" fmla="*/ 22 h 352"/>
                        <a:gd name="T22" fmla="*/ 375 w 690"/>
                        <a:gd name="T23" fmla="*/ 37 h 352"/>
                        <a:gd name="T24" fmla="*/ 330 w 690"/>
                        <a:gd name="T25" fmla="*/ 52 h 3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690" h="352">
                          <a:moveTo>
                            <a:pt x="330" y="52"/>
                          </a:moveTo>
                          <a:cubicBezTo>
                            <a:pt x="236" y="21"/>
                            <a:pt x="138" y="36"/>
                            <a:pt x="45" y="67"/>
                          </a:cubicBezTo>
                          <a:cubicBezTo>
                            <a:pt x="35" y="87"/>
                            <a:pt x="17" y="105"/>
                            <a:pt x="15" y="127"/>
                          </a:cubicBezTo>
                          <a:cubicBezTo>
                            <a:pt x="0" y="288"/>
                            <a:pt x="60" y="234"/>
                            <a:pt x="210" y="247"/>
                          </a:cubicBezTo>
                          <a:cubicBezTo>
                            <a:pt x="225" y="252"/>
                            <a:pt x="246" y="249"/>
                            <a:pt x="255" y="262"/>
                          </a:cubicBezTo>
                          <a:cubicBezTo>
                            <a:pt x="273" y="288"/>
                            <a:pt x="285" y="352"/>
                            <a:pt x="285" y="352"/>
                          </a:cubicBezTo>
                          <a:cubicBezTo>
                            <a:pt x="413" y="344"/>
                            <a:pt x="564" y="349"/>
                            <a:pt x="690" y="307"/>
                          </a:cubicBezTo>
                          <a:cubicBezTo>
                            <a:pt x="685" y="287"/>
                            <a:pt x="685" y="265"/>
                            <a:pt x="675" y="247"/>
                          </a:cubicBezTo>
                          <a:cubicBezTo>
                            <a:pt x="643" y="191"/>
                            <a:pt x="581" y="186"/>
                            <a:pt x="525" y="172"/>
                          </a:cubicBezTo>
                          <a:cubicBezTo>
                            <a:pt x="520" y="157"/>
                            <a:pt x="513" y="143"/>
                            <a:pt x="510" y="127"/>
                          </a:cubicBezTo>
                          <a:cubicBezTo>
                            <a:pt x="503" y="92"/>
                            <a:pt x="524" y="42"/>
                            <a:pt x="495" y="22"/>
                          </a:cubicBezTo>
                          <a:cubicBezTo>
                            <a:pt x="461" y="0"/>
                            <a:pt x="415" y="32"/>
                            <a:pt x="375" y="37"/>
                          </a:cubicBezTo>
                          <a:cubicBezTo>
                            <a:pt x="360" y="42"/>
                            <a:pt x="330" y="52"/>
                            <a:pt x="330" y="52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9CC2E5"/>
                        </a:gs>
                        <a:gs pos="50000">
                          <a:srgbClr val="DEEAF6"/>
                        </a:gs>
                        <a:gs pos="100000">
                          <a:srgbClr val="9CC2E5"/>
                        </a:gs>
                      </a:gsLst>
                      <a:lin ang="18900000" scaled="1"/>
                    </a:gradFill>
                    <a:ln w="12700">
                      <a:solidFill>
                        <a:srgbClr val="9CC2E5"/>
                      </a:solidFill>
                      <a:round/>
                      <a:headEnd/>
                      <a:tailEnd/>
                    </a:ln>
                    <a:effectLst>
                      <a:outerShdw dist="28398" dir="3806097" algn="ctr" rotWithShape="0">
                        <a:srgbClr val="1F4D78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" name="Rectangle 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960" y="8312"/>
                      <a:ext cx="554" cy="568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FFD966"/>
                        </a:gs>
                        <a:gs pos="50000">
                          <a:srgbClr val="FFF2CC"/>
                        </a:gs>
                        <a:gs pos="100000">
                          <a:srgbClr val="FFD966"/>
                        </a:gs>
                      </a:gsLst>
                      <a:lin ang="18900000" scaled="1"/>
                    </a:gradFill>
                    <a:ln w="12700">
                      <a:solidFill>
                        <a:srgbClr val="FFD966"/>
                      </a:solidFill>
                      <a:miter lim="800000"/>
                      <a:headEnd/>
                      <a:tailEnd/>
                    </a:ln>
                    <a:effectLst>
                      <a:outerShdw dist="28398" dir="3806097" algn="ctr" rotWithShape="0">
                        <a:srgbClr val="7F5F00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2"/>
                    <p:cNvSpPr>
                      <a:spLocks/>
                    </p:cNvSpPr>
                    <p:nvPr/>
                  </p:nvSpPr>
                  <p:spPr bwMode="auto">
                    <a:xfrm>
                      <a:off x="6840" y="7808"/>
                      <a:ext cx="690" cy="352"/>
                    </a:xfrm>
                    <a:custGeom>
                      <a:avLst/>
                      <a:gdLst>
                        <a:gd name="T0" fmla="*/ 330 w 690"/>
                        <a:gd name="T1" fmla="*/ 52 h 352"/>
                        <a:gd name="T2" fmla="*/ 45 w 690"/>
                        <a:gd name="T3" fmla="*/ 67 h 352"/>
                        <a:gd name="T4" fmla="*/ 15 w 690"/>
                        <a:gd name="T5" fmla="*/ 127 h 352"/>
                        <a:gd name="T6" fmla="*/ 210 w 690"/>
                        <a:gd name="T7" fmla="*/ 247 h 352"/>
                        <a:gd name="T8" fmla="*/ 255 w 690"/>
                        <a:gd name="T9" fmla="*/ 262 h 352"/>
                        <a:gd name="T10" fmla="*/ 285 w 690"/>
                        <a:gd name="T11" fmla="*/ 352 h 352"/>
                        <a:gd name="T12" fmla="*/ 690 w 690"/>
                        <a:gd name="T13" fmla="*/ 307 h 352"/>
                        <a:gd name="T14" fmla="*/ 675 w 690"/>
                        <a:gd name="T15" fmla="*/ 247 h 352"/>
                        <a:gd name="T16" fmla="*/ 525 w 690"/>
                        <a:gd name="T17" fmla="*/ 172 h 352"/>
                        <a:gd name="T18" fmla="*/ 510 w 690"/>
                        <a:gd name="T19" fmla="*/ 127 h 352"/>
                        <a:gd name="T20" fmla="*/ 495 w 690"/>
                        <a:gd name="T21" fmla="*/ 22 h 352"/>
                        <a:gd name="T22" fmla="*/ 375 w 690"/>
                        <a:gd name="T23" fmla="*/ 37 h 352"/>
                        <a:gd name="T24" fmla="*/ 330 w 690"/>
                        <a:gd name="T25" fmla="*/ 52 h 3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690" h="352">
                          <a:moveTo>
                            <a:pt x="330" y="52"/>
                          </a:moveTo>
                          <a:cubicBezTo>
                            <a:pt x="236" y="21"/>
                            <a:pt x="138" y="36"/>
                            <a:pt x="45" y="67"/>
                          </a:cubicBezTo>
                          <a:cubicBezTo>
                            <a:pt x="35" y="87"/>
                            <a:pt x="17" y="105"/>
                            <a:pt x="15" y="127"/>
                          </a:cubicBezTo>
                          <a:cubicBezTo>
                            <a:pt x="0" y="288"/>
                            <a:pt x="60" y="234"/>
                            <a:pt x="210" y="247"/>
                          </a:cubicBezTo>
                          <a:cubicBezTo>
                            <a:pt x="225" y="252"/>
                            <a:pt x="246" y="249"/>
                            <a:pt x="255" y="262"/>
                          </a:cubicBezTo>
                          <a:cubicBezTo>
                            <a:pt x="273" y="288"/>
                            <a:pt x="285" y="352"/>
                            <a:pt x="285" y="352"/>
                          </a:cubicBezTo>
                          <a:cubicBezTo>
                            <a:pt x="413" y="344"/>
                            <a:pt x="564" y="349"/>
                            <a:pt x="690" y="307"/>
                          </a:cubicBezTo>
                          <a:cubicBezTo>
                            <a:pt x="685" y="287"/>
                            <a:pt x="685" y="265"/>
                            <a:pt x="675" y="247"/>
                          </a:cubicBezTo>
                          <a:cubicBezTo>
                            <a:pt x="643" y="191"/>
                            <a:pt x="581" y="186"/>
                            <a:pt x="525" y="172"/>
                          </a:cubicBezTo>
                          <a:cubicBezTo>
                            <a:pt x="520" y="157"/>
                            <a:pt x="513" y="143"/>
                            <a:pt x="510" y="127"/>
                          </a:cubicBezTo>
                          <a:cubicBezTo>
                            <a:pt x="503" y="92"/>
                            <a:pt x="524" y="42"/>
                            <a:pt x="495" y="22"/>
                          </a:cubicBezTo>
                          <a:cubicBezTo>
                            <a:pt x="461" y="0"/>
                            <a:pt x="415" y="32"/>
                            <a:pt x="375" y="37"/>
                          </a:cubicBezTo>
                          <a:cubicBezTo>
                            <a:pt x="360" y="42"/>
                            <a:pt x="330" y="52"/>
                            <a:pt x="330" y="52"/>
                          </a:cubicBez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9CC2E5"/>
                        </a:gs>
                        <a:gs pos="50000">
                          <a:srgbClr val="DEEAF6"/>
                        </a:gs>
                        <a:gs pos="100000">
                          <a:srgbClr val="9CC2E5"/>
                        </a:gs>
                      </a:gsLst>
                      <a:lin ang="18900000" scaled="1"/>
                    </a:gradFill>
                    <a:ln w="12700">
                      <a:solidFill>
                        <a:srgbClr val="9CC2E5"/>
                      </a:solidFill>
                      <a:round/>
                      <a:headEnd/>
                      <a:tailEnd/>
                    </a:ln>
                    <a:effectLst>
                      <a:outerShdw dist="28398" dir="3806097" algn="ctr" rotWithShape="0">
                        <a:srgbClr val="1F4D78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" name="Rectangle 10"/>
                    <p:cNvSpPr>
                      <a:spLocks noChangeArrowheads="1"/>
                    </p:cNvSpPr>
                    <p:nvPr/>
                  </p:nvSpPr>
                  <p:spPr bwMode="auto">
                    <a:xfrm rot="5400000">
                      <a:off x="6450" y="1796"/>
                      <a:ext cx="962" cy="2341"/>
                    </a:xfrm>
                    <a:prstGeom prst="rect">
                      <a:avLst/>
                    </a:prstGeom>
                    <a:solidFill>
                      <a:srgbClr val="ED7D31"/>
                    </a:solidFill>
                    <a:ln w="38100">
                      <a:solidFill>
                        <a:srgbClr val="F2F2F2"/>
                      </a:solidFill>
                      <a:miter lim="800000"/>
                      <a:headEnd/>
                      <a:tailEnd/>
                    </a:ln>
                    <a:effectLst>
                      <a:outerShdw dist="28398" dir="3806097" algn="ctr" rotWithShape="0">
                        <a:srgbClr val="823B0B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6" name="Rectangle 1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9797" y="3585"/>
                      <a:ext cx="962" cy="2341"/>
                    </a:xfrm>
                    <a:prstGeom prst="rect">
                      <a:avLst/>
                    </a:prstGeom>
                    <a:solidFill>
                      <a:srgbClr val="ED7D31"/>
                    </a:solidFill>
                    <a:ln w="38100">
                      <a:solidFill>
                        <a:srgbClr val="F2F2F2"/>
                      </a:solidFill>
                      <a:miter lim="800000"/>
                      <a:headEnd/>
                      <a:tailEnd/>
                    </a:ln>
                    <a:effectLst>
                      <a:outerShdw dist="28398" dir="3806097" algn="ctr" rotWithShape="0">
                        <a:srgbClr val="823B0B">
                          <a:alpha val="50000"/>
                        </a:srgbClr>
                      </a:outerShdw>
                    </a:effec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8" name="5-Point Star 57"/>
                  <p:cNvSpPr/>
                  <p:nvPr/>
                </p:nvSpPr>
                <p:spPr>
                  <a:xfrm>
                    <a:off x="8778205" y="4130005"/>
                    <a:ext cx="289595" cy="289595"/>
                  </a:xfrm>
                  <a:prstGeom prst="star5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5-Point Star 58"/>
                  <p:cNvSpPr/>
                  <p:nvPr/>
                </p:nvSpPr>
                <p:spPr>
                  <a:xfrm>
                    <a:off x="7101805" y="6416005"/>
                    <a:ext cx="289595" cy="289595"/>
                  </a:xfrm>
                  <a:prstGeom prst="star5">
                    <a:avLst/>
                  </a:prstGeom>
                  <a:solidFill>
                    <a:srgbClr val="FFFF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5874385" y="3402123"/>
                  <a:ext cx="360680" cy="27962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6299790" y="3276600"/>
                  <a:ext cx="732490" cy="9090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>
                  <a:off x="7065970" y="3276600"/>
                  <a:ext cx="768025" cy="1979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/>
                <p:nvPr/>
              </p:nvCxnSpPr>
              <p:spPr>
                <a:xfrm>
                  <a:off x="7897150" y="3509819"/>
                  <a:ext cx="881055" cy="79632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3336290" y="4661538"/>
                <a:ext cx="435610" cy="130386"/>
                <a:chOff x="6400800" y="4746415"/>
                <a:chExt cx="435610" cy="130386"/>
              </a:xfrm>
            </p:grpSpPr>
            <p:sp>
              <p:nvSpPr>
                <p:cNvPr id="117" name="Oval 116"/>
                <p:cNvSpPr/>
                <p:nvPr/>
              </p:nvSpPr>
              <p:spPr>
                <a:xfrm>
                  <a:off x="6553200" y="4766309"/>
                  <a:ext cx="119950" cy="1104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8" name="Group 117"/>
                <p:cNvGrpSpPr/>
                <p:nvPr/>
              </p:nvGrpSpPr>
              <p:grpSpPr>
                <a:xfrm>
                  <a:off x="6400800" y="4746415"/>
                  <a:ext cx="435610" cy="72599"/>
                  <a:chOff x="6879590" y="4746415"/>
                  <a:chExt cx="435610" cy="72599"/>
                </a:xfrm>
              </p:grpSpPr>
              <p:cxnSp>
                <p:nvCxnSpPr>
                  <p:cNvPr id="119" name="Straight Connector 118"/>
                  <p:cNvCxnSpPr/>
                  <p:nvPr/>
                </p:nvCxnSpPr>
                <p:spPr>
                  <a:xfrm>
                    <a:off x="6934200" y="4819014"/>
                    <a:ext cx="30988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/>
                  <p:cNvCxnSpPr/>
                  <p:nvPr/>
                </p:nvCxnSpPr>
                <p:spPr>
                  <a:xfrm>
                    <a:off x="6879590" y="4764829"/>
                    <a:ext cx="54610" cy="5418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/>
                  <p:cNvCxnSpPr/>
                  <p:nvPr/>
                </p:nvCxnSpPr>
                <p:spPr>
                  <a:xfrm flipH="1">
                    <a:off x="7244080" y="4746415"/>
                    <a:ext cx="71120" cy="711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3" name="Group 122"/>
            <p:cNvGrpSpPr/>
            <p:nvPr/>
          </p:nvGrpSpPr>
          <p:grpSpPr>
            <a:xfrm rot="5400000">
              <a:off x="666745" y="3508032"/>
              <a:ext cx="648153" cy="486706"/>
              <a:chOff x="5958204" y="2769659"/>
              <a:chExt cx="435610" cy="327105"/>
            </a:xfrm>
          </p:grpSpPr>
          <p:sp>
            <p:nvSpPr>
              <p:cNvPr id="124" name="Rectangle 8"/>
              <p:cNvSpPr>
                <a:spLocks noChangeArrowheads="1"/>
              </p:cNvSpPr>
              <p:nvPr/>
            </p:nvSpPr>
            <p:spPr bwMode="auto">
              <a:xfrm rot="16200000">
                <a:off x="6087744" y="2690919"/>
                <a:ext cx="194945" cy="352425"/>
              </a:xfrm>
              <a:prstGeom prst="rect">
                <a:avLst/>
              </a:prstGeom>
              <a:solidFill>
                <a:srgbClr val="00B0F0"/>
              </a:solidFill>
              <a:ln w="28575">
                <a:solidFill>
                  <a:srgbClr val="44546A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5958204" y="2966378"/>
                <a:ext cx="435610" cy="130386"/>
                <a:chOff x="6400800" y="4746415"/>
                <a:chExt cx="435610" cy="130386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6553200" y="4766309"/>
                  <a:ext cx="119950" cy="11049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7" name="Group 126"/>
                <p:cNvGrpSpPr/>
                <p:nvPr/>
              </p:nvGrpSpPr>
              <p:grpSpPr>
                <a:xfrm>
                  <a:off x="6400800" y="4746415"/>
                  <a:ext cx="435610" cy="72599"/>
                  <a:chOff x="6879590" y="4746415"/>
                  <a:chExt cx="435610" cy="72599"/>
                </a:xfrm>
              </p:grpSpPr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6934200" y="4819014"/>
                    <a:ext cx="30988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6879590" y="4764829"/>
                    <a:ext cx="54610" cy="5418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 flipH="1">
                    <a:off x="7244080" y="4746415"/>
                    <a:ext cx="71120" cy="71119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38049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 smtClean="0"/>
              <a:t>This work contributes </a:t>
            </a:r>
            <a:r>
              <a:rPr lang="en-US" sz="2400" dirty="0"/>
              <a:t>following five items to the field of home robotics: </a:t>
            </a:r>
          </a:p>
          <a:p>
            <a:endParaRPr 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A new concept for a home multi-robot system for elderly care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Methods and system for a Floor Cleaning Robot (FCR)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Expansion of multi-robot system thinking to home robots with robot/human and robot/robot interactivity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Methods and system for a Movement and Vision Assistance Robot (MVAR)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400" dirty="0"/>
              <a:t>A cooperative controller for enabling and organizing multi-robot interaction.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0388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28600" y="2773808"/>
            <a:ext cx="3587261" cy="15298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/>
        </p:nvSpPr>
        <p:spPr>
          <a:xfrm>
            <a:off x="2296553" y="4446194"/>
            <a:ext cx="4323846" cy="1828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Controllers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2465903" y="4599585"/>
            <a:ext cx="4052637" cy="62547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High Level Controllers</a:t>
            </a:r>
          </a:p>
          <a:p>
            <a:pPr algn="ctr"/>
            <a:r>
              <a:rPr lang="en-US" sz="1350" dirty="0"/>
              <a:t>(Clean Area Avoidance, Small Object Manipulation, Cooperative Controller)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76578" y="5363505"/>
            <a:ext cx="4052638" cy="62547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Low Level Controllers</a:t>
            </a:r>
          </a:p>
          <a:p>
            <a:pPr algn="ctr"/>
            <a:r>
              <a:rPr lang="en-US" sz="1350" dirty="0"/>
              <a:t>(Obstacle Avoidance, Motion planning)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7391400" y="3704050"/>
            <a:ext cx="1592877" cy="90868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External Actors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104045" y="3147213"/>
            <a:ext cx="3872248" cy="56755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Environment</a:t>
            </a:r>
          </a:p>
        </p:txBody>
      </p:sp>
      <p:sp>
        <p:nvSpPr>
          <p:cNvPr id="20" name="Left Arrow 19"/>
          <p:cNvSpPr/>
          <p:nvPr/>
        </p:nvSpPr>
        <p:spPr>
          <a:xfrm>
            <a:off x="6529216" y="4796747"/>
            <a:ext cx="1203398" cy="1050125"/>
          </a:xfrm>
          <a:prstGeom prst="leftArrow">
            <a:avLst>
              <a:gd name="adj1" fmla="val 39928"/>
              <a:gd name="adj2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Sensor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18321" y="4599584"/>
            <a:ext cx="1112215" cy="142577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Onboard Sensors</a:t>
            </a:r>
          </a:p>
          <a:p>
            <a:pPr algn="ctr"/>
            <a:r>
              <a:rPr lang="en-US" sz="1350" dirty="0"/>
              <a:t>(Distance,</a:t>
            </a:r>
          </a:p>
          <a:p>
            <a:pPr algn="ctr"/>
            <a:r>
              <a:rPr lang="en-US" sz="1350" dirty="0"/>
              <a:t>Velocity, Position, Force)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46496" y="3098063"/>
            <a:ext cx="1178780" cy="640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External </a:t>
            </a:r>
          </a:p>
          <a:p>
            <a:pPr algn="ctr"/>
            <a:r>
              <a:rPr lang="en-US" sz="1350" dirty="0"/>
              <a:t>Observer</a:t>
            </a:r>
          </a:p>
        </p:txBody>
      </p:sp>
      <p:sp>
        <p:nvSpPr>
          <p:cNvPr id="26" name="Up Arrow 25"/>
          <p:cNvSpPr/>
          <p:nvPr/>
        </p:nvSpPr>
        <p:spPr>
          <a:xfrm>
            <a:off x="4830320" y="3716435"/>
            <a:ext cx="1753593" cy="729759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Actuation</a:t>
            </a:r>
          </a:p>
        </p:txBody>
      </p:sp>
      <p:sp>
        <p:nvSpPr>
          <p:cNvPr id="28" name="Left Arrow 27"/>
          <p:cNvSpPr/>
          <p:nvPr/>
        </p:nvSpPr>
        <p:spPr>
          <a:xfrm>
            <a:off x="3635996" y="3006470"/>
            <a:ext cx="1446610" cy="908686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Robot’s</a:t>
            </a:r>
          </a:p>
          <a:p>
            <a:pPr algn="ctr"/>
            <a:r>
              <a:rPr lang="en-US" sz="1350" dirty="0"/>
              <a:t>Actions</a:t>
            </a:r>
          </a:p>
        </p:txBody>
      </p:sp>
      <p:sp>
        <p:nvSpPr>
          <p:cNvPr id="30" name="Left-Right Arrow 29"/>
          <p:cNvSpPr/>
          <p:nvPr/>
        </p:nvSpPr>
        <p:spPr>
          <a:xfrm rot="2106025">
            <a:off x="873509" y="3936357"/>
            <a:ext cx="1901697" cy="1062108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Desired Actions &amp; Reactions</a:t>
            </a:r>
          </a:p>
        </p:txBody>
      </p:sp>
      <p:sp>
        <p:nvSpPr>
          <p:cNvPr id="31" name="Left Arrow 30"/>
          <p:cNvSpPr/>
          <p:nvPr/>
        </p:nvSpPr>
        <p:spPr>
          <a:xfrm>
            <a:off x="1405066" y="2982547"/>
            <a:ext cx="1144676" cy="908686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Robot</a:t>
            </a:r>
          </a:p>
          <a:p>
            <a:pPr algn="ctr"/>
            <a:r>
              <a:rPr lang="en-US" sz="1350" dirty="0"/>
              <a:t>Actions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09734" y="2982547"/>
            <a:ext cx="958847" cy="85609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External </a:t>
            </a:r>
          </a:p>
          <a:p>
            <a:pPr algn="ctr"/>
            <a:r>
              <a:rPr lang="en-US" sz="1350" dirty="0"/>
              <a:t>Controller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53497" y="6458533"/>
            <a:ext cx="2144411" cy="24706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Robot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550772" y="6456341"/>
            <a:ext cx="2144411" cy="2470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External Computer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048047" y="6448239"/>
            <a:ext cx="2144411" cy="24706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Environmental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9351" y="3803974"/>
            <a:ext cx="1289079" cy="3000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Other Robot</a:t>
            </a:r>
          </a:p>
        </p:txBody>
      </p:sp>
      <p:sp>
        <p:nvSpPr>
          <p:cNvPr id="23" name="Title 2"/>
          <p:cNvSpPr txBox="1">
            <a:spLocks/>
          </p:cNvSpPr>
          <p:nvPr/>
        </p:nvSpPr>
        <p:spPr>
          <a:xfrm>
            <a:off x="838200" y="304800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Proposed </a:t>
            </a:r>
            <a:r>
              <a:rPr lang="en-US" dirty="0" smtClean="0"/>
              <a:t>Home Robot System </a:t>
            </a:r>
            <a:br>
              <a:rPr lang="en-US" dirty="0" smtClean="0"/>
            </a:br>
            <a:r>
              <a:rPr lang="en-US" sz="2800" dirty="0" smtClean="0"/>
              <a:t>Floor Cleaning Robot (FCR)</a:t>
            </a:r>
            <a:endParaRPr lang="en-US" sz="28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5883066" y="1864141"/>
            <a:ext cx="2514976" cy="936250"/>
            <a:chOff x="1528549" y="3512126"/>
            <a:chExt cx="6850306" cy="2550162"/>
          </a:xfrm>
        </p:grpSpPr>
        <p:sp>
          <p:nvSpPr>
            <p:cNvPr id="27" name="Trapezoid 26"/>
            <p:cNvSpPr/>
            <p:nvPr/>
          </p:nvSpPr>
          <p:spPr>
            <a:xfrm>
              <a:off x="1528549" y="4071383"/>
              <a:ext cx="6850306" cy="1987142"/>
            </a:xfrm>
            <a:prstGeom prst="trapezoid">
              <a:avLst>
                <a:gd name="adj" fmla="val 7365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Trapezoid 28"/>
            <p:cNvSpPr/>
            <p:nvPr/>
          </p:nvSpPr>
          <p:spPr>
            <a:xfrm>
              <a:off x="3511351" y="4075146"/>
              <a:ext cx="2625672" cy="1987142"/>
            </a:xfrm>
            <a:prstGeom prst="trapezoid">
              <a:avLst>
                <a:gd name="adj" fmla="val 622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Trapezoid 32"/>
            <p:cNvSpPr/>
            <p:nvPr/>
          </p:nvSpPr>
          <p:spPr>
            <a:xfrm>
              <a:off x="6379905" y="4807533"/>
              <a:ext cx="1627796" cy="49738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Trapezoid 35"/>
            <p:cNvSpPr/>
            <p:nvPr/>
          </p:nvSpPr>
          <p:spPr>
            <a:xfrm>
              <a:off x="6389327" y="4658695"/>
              <a:ext cx="1627796" cy="49738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8" name="Group 37"/>
            <p:cNvGrpSpPr/>
            <p:nvPr/>
          </p:nvGrpSpPr>
          <p:grpSpPr>
            <a:xfrm rot="15852368">
              <a:off x="6434541" y="4645515"/>
              <a:ext cx="452166" cy="1526059"/>
              <a:chOff x="6209731" y="3930555"/>
              <a:chExt cx="545911" cy="1842448"/>
            </a:xfrm>
          </p:grpSpPr>
          <p:sp>
            <p:nvSpPr>
              <p:cNvPr id="61" name="Diagonal Stripe 60"/>
              <p:cNvSpPr/>
              <p:nvPr/>
            </p:nvSpPr>
            <p:spPr>
              <a:xfrm flipH="1">
                <a:off x="6455391" y="3930555"/>
                <a:ext cx="300251" cy="1162334"/>
              </a:xfrm>
              <a:prstGeom prst="diagStrip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Diagonal Stripe 61"/>
              <p:cNvSpPr/>
              <p:nvPr/>
            </p:nvSpPr>
            <p:spPr>
              <a:xfrm>
                <a:off x="6209731" y="3941599"/>
                <a:ext cx="387143" cy="1831404"/>
              </a:xfrm>
              <a:prstGeom prst="diagStrip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rapezoid 38"/>
            <p:cNvSpPr/>
            <p:nvPr/>
          </p:nvSpPr>
          <p:spPr>
            <a:xfrm>
              <a:off x="7177145" y="4999006"/>
              <a:ext cx="846419" cy="302592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Trapezoid 39"/>
            <p:cNvSpPr/>
            <p:nvPr/>
          </p:nvSpPr>
          <p:spPr>
            <a:xfrm>
              <a:off x="7212940" y="4933062"/>
              <a:ext cx="846419" cy="302592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Oval 40"/>
            <p:cNvSpPr/>
            <p:nvPr/>
          </p:nvSpPr>
          <p:spPr>
            <a:xfrm>
              <a:off x="6465941" y="4739336"/>
              <a:ext cx="580986" cy="2050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Oval 41"/>
            <p:cNvSpPr/>
            <p:nvPr/>
          </p:nvSpPr>
          <p:spPr>
            <a:xfrm>
              <a:off x="6456518" y="4639478"/>
              <a:ext cx="580986" cy="20507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Isosceles Triangle 42"/>
            <p:cNvSpPr/>
            <p:nvPr/>
          </p:nvSpPr>
          <p:spPr>
            <a:xfrm>
              <a:off x="6958374" y="4728272"/>
              <a:ext cx="348553" cy="267670"/>
            </a:xfrm>
            <a:prstGeom prst="triangl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Isosceles Triangle 43"/>
            <p:cNvSpPr/>
            <p:nvPr/>
          </p:nvSpPr>
          <p:spPr>
            <a:xfrm rot="5167181">
              <a:off x="5189296" y="4317066"/>
              <a:ext cx="1325264" cy="1069204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Rectangle 44"/>
            <p:cNvSpPr/>
            <p:nvPr/>
          </p:nvSpPr>
          <p:spPr>
            <a:xfrm rot="21413500">
              <a:off x="4366202" y="4240438"/>
              <a:ext cx="947323" cy="135368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103487" y="3512126"/>
              <a:ext cx="920078" cy="1409573"/>
              <a:chOff x="10515530" y="774482"/>
              <a:chExt cx="1382168" cy="2580790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57" name="Trapezoid 56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8" name="Trapezoid 57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9" name="Parallelogram 58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0" name="Parallelogram 59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55" name="Parallelogram 54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6" name="Parallelogram 55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49" name="Parallelogram 48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Parallelogram 49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Parallelogram 50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Parallelogram 51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Parallelogram 52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80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(cont.)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5349241" cy="4023360"/>
          </a:xfrm>
        </p:spPr>
        <p:txBody>
          <a:bodyPr>
            <a:noAutofit/>
          </a:bodyPr>
          <a:lstStyle/>
          <a:p>
            <a:r>
              <a:rPr lang="en-US" sz="2800" dirty="0"/>
              <a:t>Multiple robots and effect on task </a:t>
            </a:r>
            <a:r>
              <a:rPr lang="en-US" sz="2800" dirty="0" smtClean="0"/>
              <a:t>space</a:t>
            </a:r>
            <a:endParaRPr lang="en-US" sz="2400" dirty="0"/>
          </a:p>
          <a:p>
            <a:pPr lvl="1"/>
            <a:r>
              <a:rPr lang="en-US" sz="2400" dirty="0" smtClean="0"/>
              <a:t>Existing robot systems work in their own environment</a:t>
            </a:r>
          </a:p>
          <a:p>
            <a:pPr lvl="2"/>
            <a:r>
              <a:rPr lang="en-US" sz="1800" dirty="0" smtClean="0"/>
              <a:t>Roomba works as if it is the only robot in a room</a:t>
            </a:r>
          </a:p>
          <a:p>
            <a:pPr lvl="2"/>
            <a:r>
              <a:rPr lang="en-US" sz="1800" dirty="0" smtClean="0"/>
              <a:t>Task spaces are assumed to be the entire area</a:t>
            </a:r>
          </a:p>
          <a:p>
            <a:pPr lvl="2"/>
            <a:r>
              <a:rPr lang="en-US" sz="1800" dirty="0" smtClean="0"/>
              <a:t>Simple sensor beacons are used to control robots</a:t>
            </a:r>
            <a:endParaRPr lang="en-US" sz="2400" dirty="0" smtClean="0"/>
          </a:p>
          <a:p>
            <a:pPr lvl="1"/>
            <a:r>
              <a:rPr lang="en-US" sz="2400" dirty="0" smtClean="0"/>
              <a:t>Task space could be split up into parts</a:t>
            </a:r>
          </a:p>
          <a:p>
            <a:pPr lvl="2"/>
            <a:r>
              <a:rPr lang="en-US" sz="1800" dirty="0" smtClean="0"/>
              <a:t>Make execution of task more efficient</a:t>
            </a:r>
          </a:p>
          <a:p>
            <a:pPr lvl="2"/>
            <a:r>
              <a:rPr lang="en-US" sz="1800" dirty="0" smtClean="0"/>
              <a:t>Robots can build sophisticated maps of the environment for navigation – could be used to partition</a:t>
            </a:r>
          </a:p>
          <a:p>
            <a:pPr lvl="2"/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845734"/>
            <a:ext cx="2362200" cy="15732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5585" y="3480847"/>
            <a:ext cx="2482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http://en.wikipedia.org/wiki/File:Roomba_time-lapse.jpg</a:t>
            </a:r>
          </a:p>
        </p:txBody>
      </p:sp>
      <p:pic>
        <p:nvPicPr>
          <p:cNvPr id="7" name="S7plVfRA2jQ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324600" y="4061610"/>
            <a:ext cx="2667000" cy="18074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05400" y="5930945"/>
            <a:ext cx="4419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000" dirty="0">
                <a:hlinkClick r:id="rId6"/>
              </a:rPr>
              <a:t>https://www.youtube.com/watch?v=S7plVfRA2jQ#t=48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335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70067" y="2850008"/>
            <a:ext cx="3587261" cy="15298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tangle 21"/>
          <p:cNvSpPr/>
          <p:nvPr/>
        </p:nvSpPr>
        <p:spPr>
          <a:xfrm>
            <a:off x="2138020" y="4522394"/>
            <a:ext cx="4323846" cy="1828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endParaRPr lang="en-US" sz="1350" dirty="0"/>
          </a:p>
          <a:p>
            <a:pPr algn="ctr"/>
            <a:r>
              <a:rPr lang="en-US" sz="1350" dirty="0"/>
              <a:t>Controllers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</a:t>
            </a:r>
            <a:r>
              <a:rPr lang="en-US" dirty="0" smtClean="0"/>
              <a:t>Home </a:t>
            </a:r>
            <a:r>
              <a:rPr lang="en-US" dirty="0"/>
              <a:t>Robot System</a:t>
            </a:r>
            <a:br>
              <a:rPr lang="en-US" dirty="0"/>
            </a:br>
            <a:r>
              <a:rPr lang="en-US" sz="2900" dirty="0"/>
              <a:t>Movement &amp; Vision Assistance Robot (MVAR)</a:t>
            </a:r>
          </a:p>
        </p:txBody>
      </p:sp>
      <p:sp>
        <p:nvSpPr>
          <p:cNvPr id="8" name="Rectangle 7"/>
          <p:cNvSpPr/>
          <p:nvPr/>
        </p:nvSpPr>
        <p:spPr>
          <a:xfrm>
            <a:off x="2307370" y="4675785"/>
            <a:ext cx="4052637" cy="62547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High Level Controllers</a:t>
            </a:r>
          </a:p>
          <a:p>
            <a:pPr algn="ctr"/>
            <a:r>
              <a:rPr lang="en-US" sz="1350" dirty="0"/>
              <a:t>(Path Controller, Cooperative Manipulation Controller, </a:t>
            </a:r>
            <a:br>
              <a:rPr lang="en-US" sz="1350" dirty="0"/>
            </a:br>
            <a:r>
              <a:rPr lang="en-US" sz="1350" dirty="0"/>
              <a:t>Cooperative Path Controller)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18045" y="5439705"/>
            <a:ext cx="4052638" cy="62547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Low Level Controllers</a:t>
            </a:r>
          </a:p>
          <a:p>
            <a:pPr algn="ctr"/>
            <a:r>
              <a:rPr lang="en-US" sz="1350" dirty="0"/>
              <a:t>(Obstacle Avoidance, Motion planning, Braking)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7239000" y="3780250"/>
            <a:ext cx="1751410" cy="90868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External Actors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45512" y="3223413"/>
            <a:ext cx="3872248" cy="56755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Environment</a:t>
            </a:r>
          </a:p>
        </p:txBody>
      </p:sp>
      <p:sp>
        <p:nvSpPr>
          <p:cNvPr id="20" name="Left Arrow 19"/>
          <p:cNvSpPr/>
          <p:nvPr/>
        </p:nvSpPr>
        <p:spPr>
          <a:xfrm>
            <a:off x="6370683" y="4872947"/>
            <a:ext cx="1203398" cy="1050125"/>
          </a:xfrm>
          <a:prstGeom prst="leftArrow">
            <a:avLst>
              <a:gd name="adj1" fmla="val 39928"/>
              <a:gd name="adj2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Sensor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59788" y="4675784"/>
            <a:ext cx="1112215" cy="142577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Onboard Sensors</a:t>
            </a:r>
          </a:p>
          <a:p>
            <a:pPr algn="ctr"/>
            <a:r>
              <a:rPr lang="en-US" sz="1350" dirty="0"/>
              <a:t>(Heading, Distance,</a:t>
            </a:r>
          </a:p>
          <a:p>
            <a:pPr algn="ctr"/>
            <a:r>
              <a:rPr lang="en-US" sz="1350" dirty="0"/>
              <a:t>Velocity, Position, Force)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287963" y="3174263"/>
            <a:ext cx="1178780" cy="6406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External </a:t>
            </a:r>
          </a:p>
          <a:p>
            <a:pPr algn="ctr"/>
            <a:r>
              <a:rPr lang="en-US" sz="1350" dirty="0"/>
              <a:t>Observer</a:t>
            </a:r>
          </a:p>
        </p:txBody>
      </p:sp>
      <p:sp>
        <p:nvSpPr>
          <p:cNvPr id="26" name="Up Arrow 25"/>
          <p:cNvSpPr/>
          <p:nvPr/>
        </p:nvSpPr>
        <p:spPr>
          <a:xfrm>
            <a:off x="4671787" y="3792635"/>
            <a:ext cx="1753593" cy="729759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Actuation</a:t>
            </a:r>
          </a:p>
        </p:txBody>
      </p:sp>
      <p:sp>
        <p:nvSpPr>
          <p:cNvPr id="28" name="Left Arrow 27"/>
          <p:cNvSpPr/>
          <p:nvPr/>
        </p:nvSpPr>
        <p:spPr>
          <a:xfrm>
            <a:off x="3477463" y="3082670"/>
            <a:ext cx="1446610" cy="908686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Robot’s</a:t>
            </a:r>
          </a:p>
          <a:p>
            <a:pPr algn="ctr"/>
            <a:r>
              <a:rPr lang="en-US" sz="1350" dirty="0"/>
              <a:t>Actions</a:t>
            </a:r>
          </a:p>
        </p:txBody>
      </p:sp>
      <p:sp>
        <p:nvSpPr>
          <p:cNvPr id="30" name="Left-Right Arrow 29"/>
          <p:cNvSpPr/>
          <p:nvPr/>
        </p:nvSpPr>
        <p:spPr>
          <a:xfrm rot="2106025">
            <a:off x="714976" y="4012557"/>
            <a:ext cx="1901697" cy="1062108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Desired Actions &amp; Reactions</a:t>
            </a:r>
          </a:p>
        </p:txBody>
      </p:sp>
      <p:sp>
        <p:nvSpPr>
          <p:cNvPr id="31" name="Left Arrow 30"/>
          <p:cNvSpPr/>
          <p:nvPr/>
        </p:nvSpPr>
        <p:spPr>
          <a:xfrm>
            <a:off x="1246533" y="3058747"/>
            <a:ext cx="1144676" cy="908686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Robot</a:t>
            </a:r>
          </a:p>
          <a:p>
            <a:pPr algn="ctr"/>
            <a:r>
              <a:rPr lang="en-US" sz="1350" dirty="0"/>
              <a:t>Actions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1201" y="3058747"/>
            <a:ext cx="958847" cy="85609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External </a:t>
            </a:r>
          </a:p>
          <a:p>
            <a:pPr algn="ctr"/>
            <a:r>
              <a:rPr lang="en-US" sz="1350" dirty="0"/>
              <a:t>Controller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94964" y="6534733"/>
            <a:ext cx="2144411" cy="24706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Robot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92239" y="6532541"/>
            <a:ext cx="2144411" cy="24706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External Computer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889514" y="6524439"/>
            <a:ext cx="2144411" cy="24706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Environmental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76400" y="3886200"/>
            <a:ext cx="1141326" cy="3000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350" dirty="0"/>
              <a:t>Other Robot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800187" y="1650422"/>
            <a:ext cx="888735" cy="1168978"/>
            <a:chOff x="5552208" y="3902010"/>
            <a:chExt cx="1905013" cy="2505717"/>
          </a:xfrm>
        </p:grpSpPr>
        <p:sp>
          <p:nvSpPr>
            <p:cNvPr id="25" name="Trapezoid 24"/>
            <p:cNvSpPr/>
            <p:nvPr/>
          </p:nvSpPr>
          <p:spPr>
            <a:xfrm>
              <a:off x="6324605" y="4537362"/>
              <a:ext cx="166255" cy="1683327"/>
            </a:xfrm>
            <a:prstGeom prst="trapezoid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7" name="Group 26"/>
            <p:cNvGrpSpPr/>
            <p:nvPr/>
          </p:nvGrpSpPr>
          <p:grpSpPr>
            <a:xfrm rot="20557911" flipV="1">
              <a:off x="6480027" y="4762794"/>
              <a:ext cx="659893" cy="1010966"/>
              <a:chOff x="10515530" y="774482"/>
              <a:chExt cx="1382168" cy="25807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0515530" y="774482"/>
                <a:ext cx="1169288" cy="2580790"/>
                <a:chOff x="10515530" y="774482"/>
                <a:chExt cx="1169288" cy="2580790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10515530" y="1987492"/>
                  <a:ext cx="1169288" cy="1367780"/>
                  <a:chOff x="8085547" y="521980"/>
                  <a:chExt cx="1169288" cy="1367780"/>
                </a:xfrm>
                <a:grpFill/>
              </p:grpSpPr>
              <p:sp>
                <p:nvSpPr>
                  <p:cNvPr id="60" name="Trapezoid 59"/>
                  <p:cNvSpPr/>
                  <p:nvPr/>
                </p:nvSpPr>
                <p:spPr>
                  <a:xfrm>
                    <a:off x="8092473" y="13993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1" name="Trapezoid 60"/>
                  <p:cNvSpPr/>
                  <p:nvPr/>
                </p:nvSpPr>
                <p:spPr>
                  <a:xfrm>
                    <a:off x="8085547" y="1246909"/>
                    <a:ext cx="1162362" cy="490451"/>
                  </a:xfrm>
                  <a:prstGeom prst="trapezoid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2" name="Parallelogram 61"/>
                  <p:cNvSpPr/>
                  <p:nvPr/>
                </p:nvSpPr>
                <p:spPr>
                  <a:xfrm>
                    <a:off x="8209557" y="521980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3" name="Parallelogram 62"/>
                  <p:cNvSpPr/>
                  <p:nvPr/>
                </p:nvSpPr>
                <p:spPr>
                  <a:xfrm>
                    <a:off x="8777597" y="528906"/>
                    <a:ext cx="338595" cy="1009996"/>
                  </a:xfrm>
                  <a:prstGeom prst="parallelogram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58" name="Parallelogram 57"/>
                <p:cNvSpPr/>
                <p:nvPr/>
              </p:nvSpPr>
              <p:spPr>
                <a:xfrm>
                  <a:off x="10988038" y="774482"/>
                  <a:ext cx="338595" cy="1009996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" name="Parallelogram 58"/>
                <p:cNvSpPr/>
                <p:nvPr/>
              </p:nvSpPr>
              <p:spPr>
                <a:xfrm>
                  <a:off x="10683248" y="1797245"/>
                  <a:ext cx="871987" cy="187135"/>
                </a:xfrm>
                <a:prstGeom prst="parallelogram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10856055" y="796175"/>
                <a:ext cx="1041643" cy="2054427"/>
                <a:chOff x="8787059" y="-1073225"/>
                <a:chExt cx="1041643" cy="2054427"/>
              </a:xfrm>
            </p:grpSpPr>
            <p:sp>
              <p:nvSpPr>
                <p:cNvPr id="52" name="Parallelogram 51"/>
                <p:cNvSpPr/>
                <p:nvPr/>
              </p:nvSpPr>
              <p:spPr>
                <a:xfrm flipV="1">
                  <a:off x="8901285" y="-28794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Parallelogram 52"/>
                <p:cNvSpPr/>
                <p:nvPr/>
              </p:nvSpPr>
              <p:spPr>
                <a:xfrm flipV="1">
                  <a:off x="9490107" y="-56502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" name="Parallelogram 53"/>
                <p:cNvSpPr/>
                <p:nvPr/>
              </p:nvSpPr>
              <p:spPr>
                <a:xfrm flipV="1">
                  <a:off x="9070582" y="-1073225"/>
                  <a:ext cx="338595" cy="1009996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" name="Parallelogram 54"/>
                <p:cNvSpPr/>
                <p:nvPr/>
              </p:nvSpPr>
              <p:spPr>
                <a:xfrm flipV="1">
                  <a:off x="8925607" y="-97521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6" name="Parallelogram 55"/>
                <p:cNvSpPr/>
                <p:nvPr/>
              </p:nvSpPr>
              <p:spPr>
                <a:xfrm flipV="1">
                  <a:off x="8787059" y="-1067349"/>
                  <a:ext cx="871987" cy="187135"/>
                </a:xfrm>
                <a:prstGeom prst="parallelogram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29" name="Oval 28"/>
            <p:cNvSpPr/>
            <p:nvPr/>
          </p:nvSpPr>
          <p:spPr>
            <a:xfrm>
              <a:off x="6352313" y="5832336"/>
              <a:ext cx="335974" cy="31907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Parallelogram 32"/>
            <p:cNvSpPr/>
            <p:nvPr/>
          </p:nvSpPr>
          <p:spPr>
            <a:xfrm rot="20927221">
              <a:off x="5552208" y="4493834"/>
              <a:ext cx="900551" cy="193964"/>
            </a:xfrm>
            <a:prstGeom prst="parallelogram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Trapezoid 35"/>
            <p:cNvSpPr/>
            <p:nvPr/>
          </p:nvSpPr>
          <p:spPr>
            <a:xfrm>
              <a:off x="5590309" y="453043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Trapezoid 37"/>
            <p:cNvSpPr/>
            <p:nvPr/>
          </p:nvSpPr>
          <p:spPr>
            <a:xfrm>
              <a:off x="7135103" y="4578926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Parallelogram 38"/>
            <p:cNvSpPr/>
            <p:nvPr/>
          </p:nvSpPr>
          <p:spPr>
            <a:xfrm rot="596497">
              <a:off x="5569527" y="4572000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Parallelogram 39"/>
            <p:cNvSpPr/>
            <p:nvPr/>
          </p:nvSpPr>
          <p:spPr>
            <a:xfrm rot="20927221">
              <a:off x="6427996" y="4583357"/>
              <a:ext cx="900551" cy="19396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Trapezoid 40"/>
            <p:cNvSpPr/>
            <p:nvPr/>
          </p:nvSpPr>
          <p:spPr>
            <a:xfrm rot="804077">
              <a:off x="5645854" y="4611598"/>
              <a:ext cx="584536" cy="18269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Parallelogram 41"/>
            <p:cNvSpPr/>
            <p:nvPr/>
          </p:nvSpPr>
          <p:spPr>
            <a:xfrm flipH="1">
              <a:off x="5926283" y="3910733"/>
              <a:ext cx="103910" cy="732614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Trapezoid 42"/>
            <p:cNvSpPr/>
            <p:nvPr/>
          </p:nvSpPr>
          <p:spPr>
            <a:xfrm rot="804077">
              <a:off x="5569652" y="4660088"/>
              <a:ext cx="584536" cy="182690"/>
            </a:xfrm>
            <a:prstGeom prst="trapezoid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Trapezoid 43"/>
            <p:cNvSpPr/>
            <p:nvPr/>
          </p:nvSpPr>
          <p:spPr>
            <a:xfrm flipV="1">
              <a:off x="5604290" y="3902010"/>
              <a:ext cx="637187" cy="397178"/>
            </a:xfrm>
            <a:prstGeom prst="trapezoid">
              <a:avLst/>
            </a:prstGeom>
            <a:scene3d>
              <a:camera prst="isometricOffAxis2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5" name="Oval 44"/>
            <p:cNvSpPr/>
            <p:nvPr/>
          </p:nvSpPr>
          <p:spPr>
            <a:xfrm>
              <a:off x="5590309" y="59016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Oval 45"/>
            <p:cNvSpPr/>
            <p:nvPr/>
          </p:nvSpPr>
          <p:spPr>
            <a:xfrm>
              <a:off x="6262259" y="6054012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Oval 46"/>
            <p:cNvSpPr/>
            <p:nvPr/>
          </p:nvSpPr>
          <p:spPr>
            <a:xfrm>
              <a:off x="7121247" y="5936246"/>
              <a:ext cx="335974" cy="319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Trapezoid 47"/>
            <p:cNvSpPr/>
            <p:nvPr/>
          </p:nvSpPr>
          <p:spPr>
            <a:xfrm rot="21194668">
              <a:off x="5591574" y="5040388"/>
              <a:ext cx="893618" cy="472302"/>
            </a:xfrm>
            <a:prstGeom prst="trapezoid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Trapezoid 48"/>
            <p:cNvSpPr/>
            <p:nvPr/>
          </p:nvSpPr>
          <p:spPr>
            <a:xfrm>
              <a:off x="6241477" y="4724400"/>
              <a:ext cx="166255" cy="168332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7655106" y="1521898"/>
            <a:ext cx="852055" cy="901046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2663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(cont.)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409598" cy="4023360"/>
          </a:xfrm>
        </p:spPr>
        <p:txBody>
          <a:bodyPr>
            <a:noAutofit/>
          </a:bodyPr>
          <a:lstStyle/>
          <a:p>
            <a:r>
              <a:rPr lang="en-US" sz="2800" dirty="0" smtClean="0"/>
              <a:t>Networked and Cloud Robotics</a:t>
            </a:r>
            <a:endParaRPr lang="en-US" sz="2400" dirty="0"/>
          </a:p>
          <a:p>
            <a:pPr lvl="1"/>
            <a:r>
              <a:rPr lang="en-US" sz="2200" dirty="0" err="1" smtClean="0"/>
              <a:t>WillowGarage</a:t>
            </a:r>
            <a:r>
              <a:rPr lang="en-US" sz="2200" dirty="0" smtClean="0"/>
              <a:t> decided to make things easier for researchers with ROS and PR-2 showpiece</a:t>
            </a:r>
          </a:p>
          <a:p>
            <a:pPr lvl="1"/>
            <a:r>
              <a:rPr lang="en-US" sz="2200" dirty="0" smtClean="0"/>
              <a:t>Unbounded </a:t>
            </a:r>
            <a:r>
              <a:rPr lang="en-US" sz="2200" dirty="0" smtClean="0"/>
              <a:t>Robotics was </a:t>
            </a:r>
            <a:r>
              <a:rPr lang="en-US" sz="2200" dirty="0" smtClean="0"/>
              <a:t>formed by </a:t>
            </a:r>
            <a:r>
              <a:rPr lang="en-US" sz="2200" dirty="0" smtClean="0"/>
              <a:t>former </a:t>
            </a:r>
            <a:r>
              <a:rPr lang="en-US" sz="2200" dirty="0" err="1" smtClean="0"/>
              <a:t>WillowGarage</a:t>
            </a:r>
            <a:r>
              <a:rPr lang="en-US" sz="2200" dirty="0" smtClean="0"/>
              <a:t> employees </a:t>
            </a:r>
            <a:r>
              <a:rPr lang="en-US" sz="2200" dirty="0" smtClean="0"/>
              <a:t>have their UBR-1 ~$</a:t>
            </a:r>
            <a:r>
              <a:rPr lang="en-US" sz="2200" dirty="0" smtClean="0"/>
              <a:t>35k</a:t>
            </a:r>
          </a:p>
          <a:p>
            <a:pPr lvl="2"/>
            <a:endParaRPr lang="en-US" sz="1800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6237568" y="500782"/>
            <a:ext cx="2750169" cy="3356632"/>
            <a:chOff x="3692989" y="2393355"/>
            <a:chExt cx="3625845" cy="44254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8331" t="17479" r="42387" b="10008"/>
            <a:stretch/>
          </p:blipFill>
          <p:spPr>
            <a:xfrm>
              <a:off x="4226521" y="2393355"/>
              <a:ext cx="2640572" cy="353270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92989" y="5926063"/>
              <a:ext cx="3625845" cy="8927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Cost: ~$330k</a:t>
              </a:r>
            </a:p>
            <a:p>
              <a:pPr algn="ctr"/>
              <a:r>
                <a:rPr lang="en-US" sz="1200" i="1" dirty="0" smtClean="0">
                  <a:solidFill>
                    <a:srgbClr val="FF0000"/>
                  </a:solidFill>
                </a:rPr>
                <a:t>Criticized by AARP for being too slow at folding towels and very expensive</a:t>
              </a:r>
              <a:endParaRPr lang="en-US" sz="12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232557" y="4051305"/>
            <a:ext cx="3989140" cy="1632025"/>
            <a:chOff x="1066800" y="2286000"/>
            <a:chExt cx="8382000" cy="342921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4"/>
            <a:srcRect l="23061" t="33740" r="12519" b="17479"/>
            <a:stretch/>
          </p:blipFill>
          <p:spPr>
            <a:xfrm>
              <a:off x="1066800" y="2286000"/>
              <a:ext cx="8382000" cy="34290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/>
            <a:srcRect l="11348" t="8807" r="59956" b="71680"/>
            <a:stretch/>
          </p:blipFill>
          <p:spPr>
            <a:xfrm>
              <a:off x="1364252" y="5201670"/>
              <a:ext cx="1397992" cy="513549"/>
            </a:xfrm>
            <a:prstGeom prst="rect">
              <a:avLst/>
            </a:prstGeom>
          </p:spPr>
        </p:pic>
      </p:grpSp>
      <p:sp>
        <p:nvSpPr>
          <p:cNvPr id="49" name="Rectangle 48"/>
          <p:cNvSpPr/>
          <p:nvPr/>
        </p:nvSpPr>
        <p:spPr>
          <a:xfrm>
            <a:off x="5550670" y="5818461"/>
            <a:ext cx="259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5"/>
              </a:rPr>
              <a:t>http://unboundedrobotics.com/ubr-1/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511106" y="598887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http://www.willowgarage.com/pages/pr2/overview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896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(cont.)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4409598" cy="4023360"/>
          </a:xfrm>
        </p:spPr>
        <p:txBody>
          <a:bodyPr>
            <a:noAutofit/>
          </a:bodyPr>
          <a:lstStyle/>
          <a:p>
            <a:r>
              <a:rPr lang="en-US" sz="2800" dirty="0" smtClean="0"/>
              <a:t>Networked and Cloud Robotics</a:t>
            </a:r>
            <a:endParaRPr lang="en-US" sz="2400" dirty="0"/>
          </a:p>
          <a:p>
            <a:pPr lvl="1"/>
            <a:r>
              <a:rPr lang="en-US" sz="2200" dirty="0" err="1" smtClean="0">
                <a:solidFill>
                  <a:schemeClr val="bg1">
                    <a:lumMod val="65000"/>
                  </a:schemeClr>
                </a:solidFill>
              </a:rPr>
              <a:t>WillowGarage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 decided to make things easier for researchers with ROS and PR-2 showpiece</a:t>
            </a:r>
          </a:p>
          <a:p>
            <a:pPr lvl="1"/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Unbounded 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Robotics was 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formed by 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former </a:t>
            </a:r>
            <a:r>
              <a:rPr lang="en-US" sz="2200" dirty="0" err="1" smtClean="0">
                <a:solidFill>
                  <a:schemeClr val="bg1">
                    <a:lumMod val="65000"/>
                  </a:schemeClr>
                </a:solidFill>
              </a:rPr>
              <a:t>WillowGarage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 employees 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have their UBR-1 ~$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35k</a:t>
            </a:r>
          </a:p>
          <a:p>
            <a:pPr lvl="1"/>
            <a:r>
              <a:rPr lang="en-US" sz="2200" dirty="0" smtClean="0"/>
              <a:t>Unfortunately for Unbounded Robotics, the UBR-1 was </a:t>
            </a:r>
            <a:r>
              <a:rPr lang="en-US" sz="2200" i="1" dirty="0" smtClean="0"/>
              <a:t>bound</a:t>
            </a:r>
            <a:r>
              <a:rPr lang="en-US" sz="2200" dirty="0" smtClean="0"/>
              <a:t> to fail due to derivative work clauses in the former employee’s contracts</a:t>
            </a:r>
            <a:endParaRPr lang="en-US" sz="2200" dirty="0" smtClean="0"/>
          </a:p>
          <a:p>
            <a:pPr lvl="2"/>
            <a:endParaRPr lang="en-US" sz="1800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6237568" y="500782"/>
            <a:ext cx="2750169" cy="3356632"/>
            <a:chOff x="3692989" y="2393355"/>
            <a:chExt cx="3625845" cy="44254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28331" t="17479" r="42387" b="10008"/>
            <a:stretch/>
          </p:blipFill>
          <p:spPr>
            <a:xfrm>
              <a:off x="4226521" y="2393355"/>
              <a:ext cx="2640572" cy="353270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92989" y="5926063"/>
              <a:ext cx="3625845" cy="8927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Cost: ~$330k</a:t>
              </a:r>
            </a:p>
            <a:p>
              <a:pPr algn="ctr"/>
              <a:r>
                <a:rPr lang="en-US" sz="1200" i="1" dirty="0" smtClean="0">
                  <a:solidFill>
                    <a:srgbClr val="FF0000"/>
                  </a:solidFill>
                </a:rPr>
                <a:t>Criticized by AARP for being too slow at folding towels and very expensive</a:t>
              </a:r>
              <a:endParaRPr lang="en-US" sz="12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232557" y="4051305"/>
            <a:ext cx="3989140" cy="1632025"/>
            <a:chOff x="1066800" y="2286000"/>
            <a:chExt cx="8382000" cy="342921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4"/>
            <a:srcRect l="23061" t="33740" r="12519" b="17479"/>
            <a:stretch/>
          </p:blipFill>
          <p:spPr>
            <a:xfrm>
              <a:off x="1066800" y="2286000"/>
              <a:ext cx="8382000" cy="34290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/>
            <a:srcRect l="11348" t="8807" r="59956" b="71680"/>
            <a:stretch/>
          </p:blipFill>
          <p:spPr>
            <a:xfrm>
              <a:off x="1364252" y="5201670"/>
              <a:ext cx="1397992" cy="513549"/>
            </a:xfrm>
            <a:prstGeom prst="rect">
              <a:avLst/>
            </a:prstGeom>
          </p:spPr>
        </p:pic>
      </p:grpSp>
      <p:sp>
        <p:nvSpPr>
          <p:cNvPr id="49" name="Rectangle 48"/>
          <p:cNvSpPr/>
          <p:nvPr/>
        </p:nvSpPr>
        <p:spPr>
          <a:xfrm>
            <a:off x="5550670" y="5818461"/>
            <a:ext cx="259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5"/>
              </a:rPr>
              <a:t>http://unboundedrobotics.com/ubr-1/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5511106" y="598887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http://www.willowgarage.com/pages/pr2/overview</a:t>
            </a:r>
            <a:endParaRPr lang="en-US" sz="1200" dirty="0"/>
          </a:p>
        </p:txBody>
      </p:sp>
      <p:sp>
        <p:nvSpPr>
          <p:cNvPr id="4" name="Plus 3"/>
          <p:cNvSpPr/>
          <p:nvPr/>
        </p:nvSpPr>
        <p:spPr>
          <a:xfrm rot="2454258">
            <a:off x="6168923" y="4006538"/>
            <a:ext cx="2107445" cy="2057400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525876">
            <a:off x="5028817" y="5309585"/>
            <a:ext cx="4191000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Unbounded Robotics was forced to close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6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Robot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7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Home Robot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044" y="1828800"/>
            <a:ext cx="7543801" cy="4023360"/>
          </a:xfrm>
        </p:spPr>
        <p:txBody>
          <a:bodyPr/>
          <a:lstStyle/>
          <a:p>
            <a:r>
              <a:rPr lang="en-US" dirty="0" smtClean="0"/>
              <a:t>The proposed system is designed with the following top level goals: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Provide an application set </a:t>
            </a:r>
            <a:r>
              <a:rPr lang="en-US" dirty="0"/>
              <a:t>to suit </a:t>
            </a:r>
            <a:r>
              <a:rPr lang="en-US" dirty="0" smtClean="0"/>
              <a:t>the general </a:t>
            </a:r>
            <a:r>
              <a:rPr lang="en-US" dirty="0"/>
              <a:t>needs of user population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Develop the </a:t>
            </a:r>
            <a:r>
              <a:rPr lang="en-US" dirty="0"/>
              <a:t>s</a:t>
            </a:r>
            <a:r>
              <a:rPr lang="en-US" dirty="0" smtClean="0"/>
              <a:t>ystem to be extensible and configurable</a:t>
            </a:r>
          </a:p>
          <a:p>
            <a:pPr marL="201168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Partition task space for heterogeneous robots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250428" y="4183383"/>
            <a:ext cx="1333501" cy="1333501"/>
          </a:xfrm>
          <a:prstGeom prst="ellipse">
            <a:avLst/>
          </a:prstGeom>
          <a:solidFill>
            <a:srgbClr val="FF0000">
              <a:alpha val="56000"/>
            </a:srgbClr>
          </a:solidFill>
          <a:ln>
            <a:solidFill>
              <a:srgbClr val="F2F2F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67600" y="3657600"/>
            <a:ext cx="1333501" cy="1333501"/>
          </a:xfrm>
          <a:prstGeom prst="ellipse">
            <a:avLst/>
          </a:prstGeom>
          <a:solidFill>
            <a:srgbClr val="FFFF00">
              <a:alpha val="56000"/>
            </a:srgbClr>
          </a:solidFill>
          <a:ln>
            <a:solidFill>
              <a:srgbClr val="F2F2F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658099" y="4776537"/>
            <a:ext cx="1333501" cy="1333501"/>
          </a:xfrm>
          <a:prstGeom prst="ellipse">
            <a:avLst/>
          </a:prstGeom>
          <a:solidFill>
            <a:schemeClr val="accent6">
              <a:lumMod val="75000"/>
              <a:alpha val="56000"/>
            </a:schemeClr>
          </a:solidFill>
          <a:ln>
            <a:solidFill>
              <a:srgbClr val="F2F2F2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547583" y="4351021"/>
            <a:ext cx="1333501" cy="1333501"/>
          </a:xfrm>
          <a:prstGeom prst="ellipse">
            <a:avLst/>
          </a:prstGeom>
          <a:solidFill>
            <a:schemeClr val="accent2">
              <a:alpha val="56000"/>
            </a:schemeClr>
          </a:solidFill>
          <a:ln>
            <a:solidFill>
              <a:srgbClr val="F2F2F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14593</TotalTime>
  <Words>2487</Words>
  <Application>Microsoft Office PowerPoint</Application>
  <PresentationFormat>On-screen Show (4:3)</PresentationFormat>
  <Paragraphs>477</Paragraphs>
  <Slides>50</Slides>
  <Notes>9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Andy</vt:lpstr>
      <vt:lpstr>Arial</vt:lpstr>
      <vt:lpstr>Calibri</vt:lpstr>
      <vt:lpstr>Calibri Light</vt:lpstr>
      <vt:lpstr>Times New Roman</vt:lpstr>
      <vt:lpstr>Wingdings</vt:lpstr>
      <vt:lpstr>Retrospect</vt:lpstr>
      <vt:lpstr>Visio</vt:lpstr>
      <vt:lpstr>Design of a Home Multi-Robot System for the Elderly and Disabled</vt:lpstr>
      <vt:lpstr>Overview</vt:lpstr>
      <vt:lpstr>Introduction</vt:lpstr>
      <vt:lpstr>Introduction</vt:lpstr>
      <vt:lpstr>Introduction (cont.)</vt:lpstr>
      <vt:lpstr>Introduction (cont.)</vt:lpstr>
      <vt:lpstr>Introduction (cont.)</vt:lpstr>
      <vt:lpstr>Proposed Home Robot System</vt:lpstr>
      <vt:lpstr>Proposed Home Robot System</vt:lpstr>
      <vt:lpstr>Proposed Home Robot System System Extensibility &amp; Configurability</vt:lpstr>
      <vt:lpstr>Proposed Home Robot System System Extensibility &amp; Configurability (Cont.)</vt:lpstr>
      <vt:lpstr>Proposed Home Robot System System Extensibility &amp; Configurability (Cont.)</vt:lpstr>
      <vt:lpstr>Proposed Home Robot System System Extensibility &amp; Configurability (Cont.)</vt:lpstr>
      <vt:lpstr>Proposed Home Robot System System Extensibility &amp; Configurability (Cont.)</vt:lpstr>
      <vt:lpstr>Proposed Home Robot System System Extensibility &amp; Configurability (Cont.)</vt:lpstr>
      <vt:lpstr>Proposed Home Robot System System Extensibility &amp; Configurability (Cont.)</vt:lpstr>
      <vt:lpstr>Proposed Home Robot System System Extensibility &amp; Configurability (Cont.)</vt:lpstr>
      <vt:lpstr>Proposed Home Robot System System Extensibility &amp; Configurability (Cont.)</vt:lpstr>
      <vt:lpstr>Proposed Home Robot System System Extensibility &amp; Configurability (Cont.)</vt:lpstr>
      <vt:lpstr>Proposed Home Robot System System Extensibility &amp; Configurability (Cont.)</vt:lpstr>
      <vt:lpstr>Proposed Home Robot System System Extensibility &amp; Configurability (Cont.)</vt:lpstr>
      <vt:lpstr>Proposed Home Robot System Set of Applications to Suit General Needs of User Population</vt:lpstr>
      <vt:lpstr>PowerPoint Presentation</vt:lpstr>
      <vt:lpstr>Proposed Home Robot System  Floor Cleaning Robot (FCR)</vt:lpstr>
      <vt:lpstr>Proposed Home Robot System Movement and Vision Assistance Robot (MVAR)</vt:lpstr>
      <vt:lpstr>Proposed Home Robot System Movement &amp; Vision Assistance Robot (MVAR)</vt:lpstr>
      <vt:lpstr>Proposed Home Robot System Movement &amp; Vision Assistance Robot (MVAR)</vt:lpstr>
      <vt:lpstr>Proposed Home Robot System Cooperative Controller</vt:lpstr>
      <vt:lpstr>Proposed Home Robot System Cooperative Controller</vt:lpstr>
      <vt:lpstr>Proposed Home Robot System Cooperative Controller</vt:lpstr>
      <vt:lpstr>Proposed Home Robot System Cooperative Controller</vt:lpstr>
      <vt:lpstr>Software and Simulation Environment</vt:lpstr>
      <vt:lpstr>Software and Simulation Environment</vt:lpstr>
      <vt:lpstr>Hardware</vt:lpstr>
      <vt:lpstr>Hardware – FCR</vt:lpstr>
      <vt:lpstr>Hardware – MVAR</vt:lpstr>
      <vt:lpstr>Hardware - Infrastructure</vt:lpstr>
      <vt:lpstr>Summary of Contributions and Completed Work</vt:lpstr>
      <vt:lpstr>Completed Work</vt:lpstr>
      <vt:lpstr>Completed Work</vt:lpstr>
      <vt:lpstr>Completed Work</vt:lpstr>
      <vt:lpstr>Completed Work</vt:lpstr>
      <vt:lpstr>Future Work</vt:lpstr>
      <vt:lpstr>Future Work</vt:lpstr>
      <vt:lpstr>Simulations</vt:lpstr>
      <vt:lpstr>Experiments</vt:lpstr>
      <vt:lpstr>Questions?</vt:lpstr>
      <vt:lpstr>Contributions</vt:lpstr>
      <vt:lpstr>PowerPoint Presentation</vt:lpstr>
      <vt:lpstr>Proposed Home Robot System Movement &amp; Vision Assistance Robot (MVAR)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</dc:creator>
  <cp:lastModifiedBy>Patrick Benavidez</cp:lastModifiedBy>
  <cp:revision>128</cp:revision>
  <cp:lastPrinted>2014-11-21T20:05:18Z</cp:lastPrinted>
  <dcterms:created xsi:type="dcterms:W3CDTF">2012-08-21T17:27:35Z</dcterms:created>
  <dcterms:modified xsi:type="dcterms:W3CDTF">2015-05-20T15:39:21Z</dcterms:modified>
</cp:coreProperties>
</file>